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6D9946E-94DA-46B1-84A9-ED5D7252BD5B}">
  <a:tblStyle styleId="{16D9946E-94DA-46B1-84A9-ED5D7252BD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5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4.xml"/><Relationship Id="rId21" Type="http://schemas.openxmlformats.org/officeDocument/2006/relationships/font" Target="fonts/Robot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9e470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9e47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493dd855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493dd855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will we handle communication management with CityTeam (3-4 points)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493dd855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493dd855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How will we handle change management with CityTeam (3-4 points)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6f9e470d_0_4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6f9e470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493dd85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493dd85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Jarod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6f9e470d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6f9e470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Alan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493dd855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493dd855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6f9e470d_0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6f9e470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592c9ea43_0_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592c9ea4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493dd855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493dd855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Components of Scope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Beyond Scope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Deliverables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Key Constraints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Revision Approval Process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493dd855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493dd855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table showing (Risks | Impact (Low, Medium, High) | Mitigation Strategies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493dd855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493dd855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3-4 points on how we plan to address the overall risks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Arial"/>
                <a:ea typeface="Arial"/>
                <a:cs typeface="Arial"/>
                <a:sym typeface="Arial"/>
              </a:rPr>
              <a:t>Database Management System Transformation</a:t>
            </a:r>
            <a:endParaRPr b="1"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06838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Arial"/>
                <a:ea typeface="Arial"/>
                <a:cs typeface="Arial"/>
                <a:sym typeface="Arial"/>
              </a:rPr>
              <a:t>Team 3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Casey Quach, Jarod Larot, Derek Casas, Alan Plascencia Macias, Gurkamal Maan, and Zeynelabidin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Zeynelabidin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7250" y="0"/>
            <a:ext cx="1016750" cy="10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Communication Management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Establish clear channels for team communication (e.g., Slack, Email)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	•	Weekly check-ins to update on deliverables and align on goals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	•	Feedback loop with CityTeam to ensure expectations are met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	•	Documented communication logs for accountability and reference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Change Management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3"/>
          <p:cNvSpPr txBox="1"/>
          <p:nvPr>
            <p:ph idx="1" type="body"/>
          </p:nvPr>
        </p:nvSpPr>
        <p:spPr>
          <a:xfrm>
            <a:off x="311700" y="1374655"/>
            <a:ext cx="8832300" cy="34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•	Identify key stakeholders impacted by DBMS change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Communicate benefits of DonorPerfect to reduce resistance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•	Provide user training and post-implementation support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•	Monitor adoption and collect feedback for improvements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308975" y="2152350"/>
            <a:ext cx="85113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THANK YOU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Overview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00" y="3984550"/>
            <a:ext cx="1708276" cy="8743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311700" y="1017800"/>
            <a:ext cx="6146700" cy="36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CityTeam</a:t>
            </a:r>
            <a:r>
              <a:rPr lang="en" sz="1600"/>
              <a:t> is a Christian non-profit organization that serves people in need by addressing poverty, hunger, homelessness, and </a:t>
            </a:r>
            <a:r>
              <a:rPr lang="en" sz="1600"/>
              <a:t>addiction.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organization accepts </a:t>
            </a:r>
            <a:r>
              <a:rPr b="1" lang="en" sz="1600"/>
              <a:t>Gift-In-Kind (GIK)</a:t>
            </a:r>
            <a:r>
              <a:rPr lang="en" sz="1600"/>
              <a:t> donations and currently tracks them using Excel Spreadsheets.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Due to the limitations of the current method, </a:t>
            </a:r>
            <a:r>
              <a:rPr b="1" lang="en" sz="1600"/>
              <a:t>CityTeam </a:t>
            </a:r>
            <a:r>
              <a:rPr lang="en" sz="1600"/>
              <a:t>wants to adopt a </a:t>
            </a:r>
            <a:r>
              <a:rPr b="1" lang="en" sz="1600"/>
              <a:t>new system</a:t>
            </a:r>
            <a:r>
              <a:rPr lang="en" sz="1600"/>
              <a:t>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CityTeam </a:t>
            </a:r>
            <a:r>
              <a:rPr lang="en" sz="1600"/>
              <a:t>wants us to implement a structured</a:t>
            </a:r>
            <a:r>
              <a:rPr b="1" lang="en" sz="1600"/>
              <a:t> database management system (DBMS) </a:t>
            </a:r>
            <a:r>
              <a:rPr lang="en" sz="1600"/>
              <a:t>to replace spreadsheets to streamline the donation tracking process.</a:t>
            </a:r>
            <a:endParaRPr sz="1600"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8400" y="661550"/>
            <a:ext cx="2685600" cy="32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The Problem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15"/>
          <p:cNvGrpSpPr/>
          <p:nvPr/>
        </p:nvGrpSpPr>
        <p:grpSpPr>
          <a:xfrm>
            <a:off x="431925" y="1304875"/>
            <a:ext cx="2628925" cy="3416400"/>
            <a:chOff x="431925" y="1304875"/>
            <a:chExt cx="2628925" cy="3416400"/>
          </a:xfrm>
        </p:grpSpPr>
        <p:sp>
          <p:nvSpPr>
            <p:cNvPr id="102" name="Google Shape;102;p15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43195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15"/>
          <p:cNvSpPr txBox="1"/>
          <p:nvPr>
            <p:ph idx="4294967295" type="body"/>
          </p:nvPr>
        </p:nvSpPr>
        <p:spPr>
          <a:xfrm>
            <a:off x="506425" y="1304875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Problem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5" name="Google Shape;105;p15"/>
          <p:cNvSpPr txBox="1"/>
          <p:nvPr>
            <p:ph idx="4294967295" type="body"/>
          </p:nvPr>
        </p:nvSpPr>
        <p:spPr>
          <a:xfrm>
            <a:off x="508325" y="1850300"/>
            <a:ext cx="2478600" cy="27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Time Consuming Processes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Error Prone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Various regions have different data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No data insight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Security of data/ access controls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grpSp>
        <p:nvGrpSpPr>
          <p:cNvPr id="106" name="Google Shape;106;p15"/>
          <p:cNvGrpSpPr/>
          <p:nvPr/>
        </p:nvGrpSpPr>
        <p:grpSpPr>
          <a:xfrm>
            <a:off x="3320450" y="1304875"/>
            <a:ext cx="2632500" cy="3416400"/>
            <a:chOff x="3320450" y="1304875"/>
            <a:chExt cx="2632500" cy="3416400"/>
          </a:xfrm>
        </p:grpSpPr>
        <p:sp>
          <p:nvSpPr>
            <p:cNvPr id="107" name="Google Shape;107;p15"/>
            <p:cNvSpPr txBox="1"/>
            <p:nvPr/>
          </p:nvSpPr>
          <p:spPr>
            <a:xfrm>
              <a:off x="3324050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332045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15"/>
          <p:cNvSpPr txBox="1"/>
          <p:nvPr>
            <p:ph idx="4294967295" type="body"/>
          </p:nvPr>
        </p:nvSpPr>
        <p:spPr>
          <a:xfrm>
            <a:off x="3389450" y="1304875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Requirements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0" name="Google Shape;110;p15"/>
          <p:cNvSpPr txBox="1"/>
          <p:nvPr>
            <p:ph idx="4294967295" type="body"/>
          </p:nvPr>
        </p:nvSpPr>
        <p:spPr>
          <a:xfrm>
            <a:off x="3396775" y="1850300"/>
            <a:ext cx="2478600" cy="27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Ease of Use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Multi-regional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Flexible Data Entry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Cost Sensitivity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 Reporting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 Security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Scalable</a:t>
            </a:r>
            <a:endParaRPr sz="1600"/>
          </a:p>
        </p:txBody>
      </p:sp>
      <p:grpSp>
        <p:nvGrpSpPr>
          <p:cNvPr id="111" name="Google Shape;111;p15"/>
          <p:cNvGrpSpPr/>
          <p:nvPr/>
        </p:nvGrpSpPr>
        <p:grpSpPr>
          <a:xfrm>
            <a:off x="6212550" y="1304875"/>
            <a:ext cx="2632500" cy="3416400"/>
            <a:chOff x="6212550" y="1304875"/>
            <a:chExt cx="2632500" cy="3416400"/>
          </a:xfrm>
        </p:grpSpPr>
        <p:sp>
          <p:nvSpPr>
            <p:cNvPr id="112" name="Google Shape;112;p15"/>
            <p:cNvSpPr/>
            <p:nvPr/>
          </p:nvSpPr>
          <p:spPr>
            <a:xfrm>
              <a:off x="621540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 txBox="1"/>
            <p:nvPr/>
          </p:nvSpPr>
          <p:spPr>
            <a:xfrm>
              <a:off x="6212550" y="1304875"/>
              <a:ext cx="26325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15"/>
          <p:cNvSpPr txBox="1"/>
          <p:nvPr>
            <p:ph idx="4294967295" type="body"/>
          </p:nvPr>
        </p:nvSpPr>
        <p:spPr>
          <a:xfrm>
            <a:off x="6272475" y="1304875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Proposed Solution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5" name="Google Shape;115;p15"/>
          <p:cNvSpPr txBox="1"/>
          <p:nvPr>
            <p:ph idx="4294967295" type="body"/>
          </p:nvPr>
        </p:nvSpPr>
        <p:spPr>
          <a:xfrm>
            <a:off x="6286400" y="1850300"/>
            <a:ext cx="2478600" cy="27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DonorPerfect Provides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GIK management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Donor tracking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Reporting/Analytics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User access/Data Security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Ease of use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Cost Efficiency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311700" y="190825"/>
            <a:ext cx="8520600" cy="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Business Flow Diagram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6" title="CityTeam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199" y="790525"/>
            <a:ext cx="6941625" cy="417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311700" y="999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Demo of Solution (Donor Screen)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7"/>
          <p:cNvSpPr txBox="1"/>
          <p:nvPr>
            <p:ph idx="4294967295" type="body"/>
          </p:nvPr>
        </p:nvSpPr>
        <p:spPr>
          <a:xfrm>
            <a:off x="3336150" y="1451576"/>
            <a:ext cx="22572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Challenge 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8" name="Google Shape;128;p17"/>
          <p:cNvSpPr txBox="1"/>
          <p:nvPr>
            <p:ph idx="4294967295" type="body"/>
          </p:nvPr>
        </p:nvSpPr>
        <p:spPr>
          <a:xfrm>
            <a:off x="6254233" y="1451576"/>
            <a:ext cx="22572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Challenge 3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9" name="Google Shape;129;p17" title="Screenshot 2025-05-06 at 7.27.39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00" y="707750"/>
            <a:ext cx="7790751" cy="436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311700" y="99950"/>
            <a:ext cx="8520600" cy="6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Demo of Solution (Gift Entry)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/>
          <p:nvPr>
            <p:ph idx="4294967295" type="body"/>
          </p:nvPr>
        </p:nvSpPr>
        <p:spPr>
          <a:xfrm>
            <a:off x="432350" y="1451575"/>
            <a:ext cx="20394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Inputting Gifts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6" name="Google Shape;136;p18"/>
          <p:cNvSpPr txBox="1"/>
          <p:nvPr>
            <p:ph idx="4294967295" type="body"/>
          </p:nvPr>
        </p:nvSpPr>
        <p:spPr>
          <a:xfrm>
            <a:off x="3336150" y="1451576"/>
            <a:ext cx="22572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Challenge 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7" name="Google Shape;137;p18"/>
          <p:cNvSpPr txBox="1"/>
          <p:nvPr>
            <p:ph idx="4294967295" type="body"/>
          </p:nvPr>
        </p:nvSpPr>
        <p:spPr>
          <a:xfrm>
            <a:off x="6254233" y="1451576"/>
            <a:ext cx="22572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Challenge 3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8" name="Google Shape;138;p18" title="Screenshot 2025-05-06 at 7.45.5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438" y="735950"/>
            <a:ext cx="6979123" cy="436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>
            <a:off x="311700" y="864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Scope Management 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278825" y="611000"/>
            <a:ext cx="8263800" cy="4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AutoNum type="arabicPeriod"/>
            </a:pPr>
            <a:r>
              <a:rPr lang="en" sz="1500">
                <a:solidFill>
                  <a:schemeClr val="lt1"/>
                </a:solidFill>
              </a:rPr>
              <a:t>Components of Scope </a:t>
            </a:r>
            <a:r>
              <a:rPr lang="en" sz="1800">
                <a:solidFill>
                  <a:schemeClr val="lt1"/>
                </a:solidFill>
              </a:rPr>
              <a:t>✅</a:t>
            </a:r>
            <a:endParaRPr sz="1500">
              <a:solidFill>
                <a:schemeClr val="lt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Assist with implementing a suitable DBMS (DonorPerfect)</a:t>
            </a:r>
            <a:endParaRPr sz="1100">
              <a:solidFill>
                <a:schemeClr val="lt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Migrate historical and current GIK data by city and program</a:t>
            </a:r>
            <a:endParaRPr sz="1100">
              <a:solidFill>
                <a:schemeClr val="lt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Define standard GIK statistics, data valuation, and measurements</a:t>
            </a:r>
            <a:endParaRPr sz="1100">
              <a:solidFill>
                <a:schemeClr val="lt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Enable program staff to easily input monthly data and track inventory</a:t>
            </a:r>
            <a:endParaRPr sz="1100">
              <a:solidFill>
                <a:schemeClr val="lt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Support quarterly reporting and journal entry creation for finance team</a:t>
            </a:r>
            <a:endParaRPr sz="1100">
              <a:solidFill>
                <a:schemeClr val="lt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Enable flexible reporting by city, category, and time period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Beyond Scope 🚫</a:t>
            </a:r>
            <a:endParaRPr sz="1800">
              <a:solidFill>
                <a:schemeClr val="lt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Full custom software or app development </a:t>
            </a:r>
            <a:endParaRPr sz="1100">
              <a:solidFill>
                <a:schemeClr val="lt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Ongoing system maintenance or support post-deployment</a:t>
            </a:r>
            <a:endParaRPr sz="1100">
              <a:solidFill>
                <a:schemeClr val="lt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Redesigning of CityTeam’s year-end inventory processes beyond integration</a:t>
            </a:r>
            <a:endParaRPr sz="11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Deliverables 📄</a:t>
            </a:r>
            <a:endParaRPr sz="1800">
              <a:solidFill>
                <a:schemeClr val="lt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Configured DBMS (DonorPerfect)</a:t>
            </a:r>
            <a:endParaRPr sz="1100">
              <a:solidFill>
                <a:schemeClr val="lt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Migrated GIK data</a:t>
            </a:r>
            <a:endParaRPr sz="1100">
              <a:solidFill>
                <a:schemeClr val="lt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User training demos and walkthrough</a:t>
            </a:r>
            <a:endParaRPr sz="11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Key Constraints 📎</a:t>
            </a:r>
            <a:endParaRPr sz="1800">
              <a:solidFill>
                <a:schemeClr val="lt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Limited availability of CityTeam staff</a:t>
            </a:r>
            <a:endParaRPr sz="1100">
              <a:solidFill>
                <a:schemeClr val="lt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Alignment with project deadlines</a:t>
            </a:r>
            <a:endParaRPr sz="1100">
              <a:solidFill>
                <a:schemeClr val="lt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Existing data inconsistencies</a:t>
            </a:r>
            <a:endParaRPr sz="11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Revision Approval Process </a:t>
            </a:r>
            <a:r>
              <a:rPr lang="en" sz="1800">
                <a:solidFill>
                  <a:schemeClr val="lt1"/>
                </a:solidFill>
              </a:rPr>
              <a:t>✅</a:t>
            </a:r>
            <a:endParaRPr sz="1800">
              <a:solidFill>
                <a:schemeClr val="lt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Internal review by team for changes to scope or deliverable</a:t>
            </a:r>
            <a:endParaRPr sz="1100">
              <a:solidFill>
                <a:schemeClr val="lt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Present proposed changes to Andrea </a:t>
            </a:r>
            <a:r>
              <a:rPr lang="en" sz="1100">
                <a:solidFill>
                  <a:schemeClr val="lt1"/>
                </a:solidFill>
              </a:rPr>
              <a:t>Elliott</a:t>
            </a:r>
            <a:r>
              <a:rPr lang="en" sz="1100">
                <a:solidFill>
                  <a:schemeClr val="lt1"/>
                </a:solidFill>
              </a:rPr>
              <a:t> (project sponsor) for approval</a:t>
            </a:r>
            <a:endParaRPr sz="1100">
              <a:solidFill>
                <a:schemeClr val="lt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Document approved </a:t>
            </a:r>
            <a:r>
              <a:rPr lang="en" sz="1100">
                <a:solidFill>
                  <a:schemeClr val="lt1"/>
                </a:solidFill>
              </a:rPr>
              <a:t>changes put in shared team workspace and update timeline accordingly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114238" y="1533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Risk Management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0" name="Google Shape;150;p20"/>
          <p:cNvGraphicFramePr/>
          <p:nvPr/>
        </p:nvGraphicFramePr>
        <p:xfrm>
          <a:off x="409500" y="881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{16D9946E-94DA-46B1-84A9-ED5D7252BD5B}</a:tableStyleId>
              </a:tblPr>
              <a:tblGrid>
                <a:gridCol w="2523225"/>
                <a:gridCol w="1506575"/>
                <a:gridCol w="3821300"/>
              </a:tblGrid>
              <a:tr h="455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Risk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Impact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Mitigation Strategy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70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 Migration Errors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Perform test migrations, </a:t>
                      </a:r>
                      <a:r>
                        <a:rPr lang="en"/>
                        <a:t>backup</a:t>
                      </a:r>
                      <a:r>
                        <a:rPr lang="en"/>
                        <a:t> all data, and validate data after import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70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User Resistance to New System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Offer hands-on training, provide support materials, and gather user feedback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0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Integration Issues with Donorperfect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Test API integrations early, consult DonorPerfect support, and have rollback plans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0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Donor Data Security Breach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Enable secure access, use 2FA, restrict user roles, and conduct regular audits.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114275" y="2026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Risk Response Plan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1"/>
          <p:cNvSpPr txBox="1"/>
          <p:nvPr>
            <p:ph idx="1" type="body"/>
          </p:nvPr>
        </p:nvSpPr>
        <p:spPr>
          <a:xfrm>
            <a:off x="183375" y="869700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Proactive Training &amp; Support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Deliver targeted training sessions for all DonorPerfect users before full implementation.</a:t>
            </a:r>
            <a:b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Provide access to quick-reference guides and video tutorials.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Regular Data Quality Checks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Schedule weekly audits to identify incomplete or inconsistent donor records.</a:t>
            </a:r>
            <a:b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 data entry validation rules within DonorPerfect to prevent common input errors.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Technical Safeguards &amp; Backups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two-factor authentication (2FA) for all users.</a:t>
            </a:r>
            <a:b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 regular data backups and test recovery protocols monthly.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1975" y="202675"/>
            <a:ext cx="2237524" cy="125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162B39"/>
      </a:dk1>
      <a:lt1>
        <a:srgbClr val="FFFFFF"/>
      </a:lt1>
      <a:dk2>
        <a:srgbClr val="434343"/>
      </a:dk2>
      <a:lt2>
        <a:srgbClr val="999999"/>
      </a:lt2>
      <a:accent1>
        <a:srgbClr val="F1F7FF"/>
      </a:accent1>
      <a:accent2>
        <a:srgbClr val="013D64"/>
      </a:accent2>
      <a:accent3>
        <a:srgbClr val="217EAD"/>
      </a:accent3>
      <a:accent4>
        <a:srgbClr val="013D64"/>
      </a:accent4>
      <a:accent5>
        <a:srgbClr val="F1F7FF"/>
      </a:accent5>
      <a:accent6>
        <a:srgbClr val="207EA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