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6858000" cy="9144000"/>
  <p:embeddedFontLst>
    <p:embeddedFont>
      <p:font typeface="Sue Ellen Francisco" charset="1" panose="02000000000000000000"/>
      <p:regular r:id="rId23"/>
    </p:embeddedFont>
    <p:embeddedFont>
      <p:font typeface="Barlow Light Italics" charset="1" panose="0000040000000000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9.jpeg" Type="http://schemas.openxmlformats.org/officeDocument/2006/relationships/image"/><Relationship Id="rId4" Target="../media/image30.png" Type="http://schemas.openxmlformats.org/officeDocument/2006/relationships/image"/><Relationship Id="rId5" Target="../media/image31.png" Type="http://schemas.openxmlformats.org/officeDocument/2006/relationships/image"/><Relationship Id="rId6" Target="../media/image32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5.jpeg" Type="http://schemas.openxmlformats.org/officeDocument/2006/relationships/image"/><Relationship Id="rId4" Target="../media/image36.jpeg" Type="http://schemas.openxmlformats.org/officeDocument/2006/relationships/image"/><Relationship Id="rId5" Target="../media/image37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38.png" Type="http://schemas.openxmlformats.org/officeDocument/2006/relationships/image"/><Relationship Id="rId4" Target="../media/image39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40.png" Type="http://schemas.openxmlformats.org/officeDocument/2006/relationships/image"/><Relationship Id="rId8" Target="../media/image41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42.png" Type="http://schemas.openxmlformats.org/officeDocument/2006/relationships/image"/><Relationship Id="rId4" Target="../media/image43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44.png" Type="http://schemas.openxmlformats.org/officeDocument/2006/relationships/image"/><Relationship Id="rId8" Target="../media/image45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17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2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23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2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25.png" Type="http://schemas.openxmlformats.org/officeDocument/2006/relationships/image"/><Relationship Id="rId8" Target="../media/image2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27.png" Type="http://schemas.openxmlformats.org/officeDocument/2006/relationships/image"/><Relationship Id="rId8" Target="../media/image2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195244" y="592518"/>
            <a:ext cx="11897712" cy="9388390"/>
          </a:xfrm>
          <a:custGeom>
            <a:avLst/>
            <a:gdLst/>
            <a:ahLst/>
            <a:cxnLst/>
            <a:rect r="r" b="b" t="t" l="l"/>
            <a:pathLst>
              <a:path h="9388390" w="11897712">
                <a:moveTo>
                  <a:pt x="0" y="0"/>
                </a:moveTo>
                <a:lnTo>
                  <a:pt x="11897712" y="0"/>
                </a:lnTo>
                <a:lnTo>
                  <a:pt x="11897712" y="9388390"/>
                </a:lnTo>
                <a:lnTo>
                  <a:pt x="0" y="93883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06185" y="396019"/>
            <a:ext cx="17188430" cy="9528154"/>
          </a:xfrm>
          <a:custGeom>
            <a:avLst/>
            <a:gdLst/>
            <a:ahLst/>
            <a:cxnLst/>
            <a:rect r="r" b="b" t="t" l="l"/>
            <a:pathLst>
              <a:path h="9528154" w="17188430">
                <a:moveTo>
                  <a:pt x="0" y="0"/>
                </a:moveTo>
                <a:lnTo>
                  <a:pt x="17188430" y="0"/>
                </a:lnTo>
                <a:lnTo>
                  <a:pt x="17188430" y="9528154"/>
                </a:lnTo>
                <a:lnTo>
                  <a:pt x="0" y="95281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7568917" y="7320417"/>
            <a:ext cx="225698" cy="216352"/>
          </a:xfrm>
          <a:custGeom>
            <a:avLst/>
            <a:gdLst/>
            <a:ahLst/>
            <a:cxnLst/>
            <a:rect r="r" b="b" t="t" l="l"/>
            <a:pathLst>
              <a:path h="216352" w="225698">
                <a:moveTo>
                  <a:pt x="0" y="0"/>
                </a:moveTo>
                <a:lnTo>
                  <a:pt x="225698" y="0"/>
                </a:lnTo>
                <a:lnTo>
                  <a:pt x="225698" y="216352"/>
                </a:lnTo>
                <a:lnTo>
                  <a:pt x="0" y="2163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385167" y="502793"/>
            <a:ext cx="225698" cy="216352"/>
          </a:xfrm>
          <a:custGeom>
            <a:avLst/>
            <a:gdLst/>
            <a:ahLst/>
            <a:cxnLst/>
            <a:rect r="r" b="b" t="t" l="l"/>
            <a:pathLst>
              <a:path h="216352" w="225698">
                <a:moveTo>
                  <a:pt x="0" y="0"/>
                </a:moveTo>
                <a:lnTo>
                  <a:pt x="225698" y="0"/>
                </a:lnTo>
                <a:lnTo>
                  <a:pt x="225698" y="216352"/>
                </a:lnTo>
                <a:lnTo>
                  <a:pt x="0" y="2163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4427160" y="610969"/>
            <a:ext cx="9433879" cy="4763095"/>
            <a:chOff x="0" y="0"/>
            <a:chExt cx="12570400" cy="63467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570400" cy="6346700"/>
            </a:xfrm>
            <a:custGeom>
              <a:avLst/>
              <a:gdLst/>
              <a:ahLst/>
              <a:cxnLst/>
              <a:rect r="r" b="b" t="t" l="l"/>
              <a:pathLst>
                <a:path h="6346700" w="12570400">
                  <a:moveTo>
                    <a:pt x="0" y="0"/>
                  </a:moveTo>
                  <a:lnTo>
                    <a:pt x="12570400" y="0"/>
                  </a:lnTo>
                  <a:lnTo>
                    <a:pt x="12570400" y="6346700"/>
                  </a:lnTo>
                  <a:lnTo>
                    <a:pt x="0" y="63467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0"/>
              <a:ext cx="12570400" cy="6346700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13439"/>
                </a:lnSpc>
              </a:pPr>
              <a:r>
                <a:rPr lang="en-US" sz="11199">
                  <a:solidFill>
                    <a:srgbClr val="EA9999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Chapter 11</a:t>
              </a:r>
            </a:p>
            <a:p>
              <a:pPr algn="ctr">
                <a:lnSpc>
                  <a:spcPts val="13439"/>
                </a:lnSpc>
              </a:pPr>
              <a:r>
                <a:rPr lang="en-US" sz="11199">
                  <a:solidFill>
                    <a:srgbClr val="EA9999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Communication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348487" y="4845545"/>
            <a:ext cx="9591225" cy="595909"/>
            <a:chOff x="0" y="0"/>
            <a:chExt cx="12788300" cy="79454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788300" cy="794546"/>
            </a:xfrm>
            <a:custGeom>
              <a:avLst/>
              <a:gdLst/>
              <a:ahLst/>
              <a:cxnLst/>
              <a:rect r="r" b="b" t="t" l="l"/>
              <a:pathLst>
                <a:path h="794546" w="12788300">
                  <a:moveTo>
                    <a:pt x="0" y="0"/>
                  </a:moveTo>
                  <a:lnTo>
                    <a:pt x="12788300" y="0"/>
                  </a:lnTo>
                  <a:lnTo>
                    <a:pt x="12788300" y="794546"/>
                  </a:lnTo>
                  <a:lnTo>
                    <a:pt x="0" y="79454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0"/>
              <a:ext cx="12788300" cy="79454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840"/>
                </a:lnSpc>
              </a:pPr>
              <a:r>
                <a:rPr lang="en-US" sz="3200" i="true">
                  <a:solidFill>
                    <a:srgbClr val="FFFFFF"/>
                  </a:solidFill>
                  <a:latin typeface="Barlow Light Italics"/>
                  <a:ea typeface="Barlow Light Italics"/>
                  <a:cs typeface="Barlow Light Italics"/>
                  <a:sym typeface="Barlow Light Italics"/>
                </a:rPr>
                <a:t>Nhu Vo, Y Ha, Ai Nhi Vu, </a:t>
              </a:r>
              <a:r>
                <a:rPr lang="en-US" sz="3200" i="true">
                  <a:solidFill>
                    <a:srgbClr val="FFFFFF"/>
                  </a:solidFill>
                  <a:latin typeface="Barlow Light Italics"/>
                  <a:ea typeface="Barlow Light Italics"/>
                  <a:cs typeface="Barlow Light Italics"/>
                  <a:sym typeface="Barlow Light Italics"/>
                </a:rPr>
                <a:t>Minny Vo , &amp; Ngoc Ho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6985359" y="5956836"/>
            <a:ext cx="4200259" cy="4330164"/>
          </a:xfrm>
          <a:custGeom>
            <a:avLst/>
            <a:gdLst/>
            <a:ahLst/>
            <a:cxnLst/>
            <a:rect r="r" b="b" t="t" l="l"/>
            <a:pathLst>
              <a:path h="4330164" w="4200259">
                <a:moveTo>
                  <a:pt x="0" y="0"/>
                </a:moveTo>
                <a:lnTo>
                  <a:pt x="4200259" y="0"/>
                </a:lnTo>
                <a:lnTo>
                  <a:pt x="4200259" y="4330164"/>
                </a:lnTo>
                <a:lnTo>
                  <a:pt x="0" y="43301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06734" y="130820"/>
            <a:ext cx="17041200" cy="1795760"/>
            <a:chOff x="0" y="0"/>
            <a:chExt cx="22721600" cy="239434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2721601" cy="2394347"/>
            </a:xfrm>
            <a:custGeom>
              <a:avLst/>
              <a:gdLst/>
              <a:ahLst/>
              <a:cxnLst/>
              <a:rect r="r" b="b" t="t" l="l"/>
              <a:pathLst>
                <a:path h="2394347" w="22721601">
                  <a:moveTo>
                    <a:pt x="0" y="0"/>
                  </a:moveTo>
                  <a:lnTo>
                    <a:pt x="22721601" y="0"/>
                  </a:lnTo>
                  <a:lnTo>
                    <a:pt x="22721601" y="2394347"/>
                  </a:lnTo>
                  <a:lnTo>
                    <a:pt x="0" y="23943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2721600" cy="240387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7920"/>
                </a:lnSpc>
              </a:pPr>
              <a:r>
                <a:rPr lang="en-US" sz="6600">
                  <a:solidFill>
                    <a:srgbClr val="FFC39F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Virtual Communication and Social Media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097263" y="3663696"/>
            <a:ext cx="7046737" cy="4703697"/>
          </a:xfrm>
          <a:custGeom>
            <a:avLst/>
            <a:gdLst/>
            <a:ahLst/>
            <a:cxnLst/>
            <a:rect r="r" b="b" t="t" l="l"/>
            <a:pathLst>
              <a:path h="4703697" w="7046737">
                <a:moveTo>
                  <a:pt x="0" y="0"/>
                </a:moveTo>
                <a:lnTo>
                  <a:pt x="7046737" y="0"/>
                </a:lnTo>
                <a:lnTo>
                  <a:pt x="7046737" y="4703697"/>
                </a:lnTo>
                <a:lnTo>
                  <a:pt x="0" y="47036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395056" y="2176550"/>
            <a:ext cx="4322118" cy="3533331"/>
          </a:xfrm>
          <a:custGeom>
            <a:avLst/>
            <a:gdLst/>
            <a:ahLst/>
            <a:cxnLst/>
            <a:rect r="r" b="b" t="t" l="l"/>
            <a:pathLst>
              <a:path h="3533331" w="4322118">
                <a:moveTo>
                  <a:pt x="0" y="0"/>
                </a:moveTo>
                <a:lnTo>
                  <a:pt x="4322118" y="0"/>
                </a:lnTo>
                <a:lnTo>
                  <a:pt x="4322118" y="3533332"/>
                </a:lnTo>
                <a:lnTo>
                  <a:pt x="0" y="35333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913755" y="6692231"/>
            <a:ext cx="3284720" cy="3594769"/>
          </a:xfrm>
          <a:custGeom>
            <a:avLst/>
            <a:gdLst/>
            <a:ahLst/>
            <a:cxnLst/>
            <a:rect r="r" b="b" t="t" l="l"/>
            <a:pathLst>
              <a:path h="3594769" w="3284720">
                <a:moveTo>
                  <a:pt x="0" y="0"/>
                </a:moveTo>
                <a:lnTo>
                  <a:pt x="3284719" y="0"/>
                </a:lnTo>
                <a:lnTo>
                  <a:pt x="3284719" y="3594769"/>
                </a:lnTo>
                <a:lnTo>
                  <a:pt x="0" y="3594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99326" y="2192886"/>
            <a:ext cx="17041200" cy="1470128"/>
            <a:chOff x="0" y="0"/>
            <a:chExt cx="22721600" cy="196017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2721601" cy="1960170"/>
            </a:xfrm>
            <a:custGeom>
              <a:avLst/>
              <a:gdLst/>
              <a:ahLst/>
              <a:cxnLst/>
              <a:rect r="r" b="b" t="t" l="l"/>
              <a:pathLst>
                <a:path h="1960170" w="22721601">
                  <a:moveTo>
                    <a:pt x="0" y="0"/>
                  </a:moveTo>
                  <a:lnTo>
                    <a:pt x="22721601" y="0"/>
                  </a:lnTo>
                  <a:lnTo>
                    <a:pt x="22721601" y="1960170"/>
                  </a:lnTo>
                  <a:lnTo>
                    <a:pt x="0" y="19601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22721600" cy="196017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6480"/>
                </a:lnSpc>
              </a:pPr>
              <a:r>
                <a:rPr lang="en-US" sz="5400">
                  <a:solidFill>
                    <a:srgbClr val="FFC39F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What</a:t>
              </a:r>
              <a:r>
                <a:rPr lang="en-US" sz="5400">
                  <a:solidFill>
                    <a:srgbClr val="FFC39F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 is Virtual Communication?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23400" y="3331071"/>
            <a:ext cx="17210553" cy="5387400"/>
            <a:chOff x="0" y="0"/>
            <a:chExt cx="22947404" cy="71832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947404" cy="7183200"/>
            </a:xfrm>
            <a:custGeom>
              <a:avLst/>
              <a:gdLst/>
              <a:ahLst/>
              <a:cxnLst/>
              <a:rect r="r" b="b" t="t" l="l"/>
              <a:pathLst>
                <a:path h="7183200" w="22947404">
                  <a:moveTo>
                    <a:pt x="0" y="0"/>
                  </a:moveTo>
                  <a:lnTo>
                    <a:pt x="22947404" y="0"/>
                  </a:lnTo>
                  <a:lnTo>
                    <a:pt x="22947404" y="7183200"/>
                  </a:lnTo>
                  <a:lnTo>
                    <a:pt x="0" y="7183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22947404" cy="719272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1079501" indent="-539750" lvl="1">
                <a:lnSpc>
                  <a:spcPts val="6000"/>
                </a:lnSpc>
                <a:buFont typeface="Arial"/>
                <a:buChar char="•"/>
              </a:pPr>
              <a:r>
                <a:rPr lang="en-US" sz="5000">
                  <a:solidFill>
                    <a:srgbClr val="FFFFFF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Virtual communication is any communication that happens through digital tools such as:</a:t>
              </a:r>
            </a:p>
            <a:p>
              <a:pPr algn="l" marL="2159001" indent="-719667" lvl="2">
                <a:lnSpc>
                  <a:spcPts val="6000"/>
                </a:lnSpc>
                <a:buFont typeface="Arial"/>
                <a:buChar char="⚬"/>
              </a:pPr>
              <a:r>
                <a:rPr lang="en-US" sz="5000">
                  <a:solidFill>
                    <a:srgbClr val="FFFFFF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Videoconferencing </a:t>
              </a:r>
            </a:p>
            <a:p>
              <a:pPr algn="l" marL="2159001" indent="-719667" lvl="2">
                <a:lnSpc>
                  <a:spcPts val="6000"/>
                </a:lnSpc>
                <a:buFont typeface="Arial"/>
                <a:buChar char="⚬"/>
              </a:pPr>
              <a:r>
                <a:rPr lang="en-US" sz="5000">
                  <a:solidFill>
                    <a:srgbClr val="FFFFFF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Emails and messaging apps </a:t>
              </a:r>
            </a:p>
            <a:p>
              <a:pPr algn="l" marL="2159001" indent="-719667" lvl="2">
                <a:lnSpc>
                  <a:spcPts val="6000"/>
                </a:lnSpc>
                <a:buFont typeface="Arial"/>
                <a:buChar char="⚬"/>
              </a:pPr>
              <a:r>
                <a:rPr lang="en-US" sz="5000">
                  <a:solidFill>
                    <a:srgbClr val="FFFFFF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Blogs, vlogs, and podcasts </a:t>
              </a:r>
            </a:p>
            <a:p>
              <a:pPr algn="l" marL="2159001" indent="-719667" lvl="2">
                <a:lnSpc>
                  <a:spcPts val="6000"/>
                </a:lnSpc>
                <a:buFont typeface="Arial"/>
                <a:buChar char="⚬"/>
              </a:pPr>
              <a:r>
                <a:rPr lang="en-US" sz="5000">
                  <a:solidFill>
                    <a:srgbClr val="FFFFFF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E-learning and collaboration platforms </a:t>
              </a:r>
            </a:p>
            <a:p>
              <a:pPr algn="l">
                <a:lnSpc>
                  <a:spcPts val="59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2540828" y="5891565"/>
            <a:ext cx="5167724" cy="4114800"/>
          </a:xfrm>
          <a:custGeom>
            <a:avLst/>
            <a:gdLst/>
            <a:ahLst/>
            <a:cxnLst/>
            <a:rect r="r" b="b" t="t" l="l"/>
            <a:pathLst>
              <a:path h="4114800" w="5167724">
                <a:moveTo>
                  <a:pt x="0" y="0"/>
                </a:moveTo>
                <a:lnTo>
                  <a:pt x="5167724" y="0"/>
                </a:lnTo>
                <a:lnTo>
                  <a:pt x="51677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215992" y="158334"/>
            <a:ext cx="7868747" cy="2183609"/>
            <a:chOff x="0" y="0"/>
            <a:chExt cx="10452627" cy="290064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452627" cy="2900646"/>
            </a:xfrm>
            <a:custGeom>
              <a:avLst/>
              <a:gdLst/>
              <a:ahLst/>
              <a:cxnLst/>
              <a:rect r="r" b="b" t="t" l="l"/>
              <a:pathLst>
                <a:path h="2900646" w="10452627">
                  <a:moveTo>
                    <a:pt x="0" y="0"/>
                  </a:moveTo>
                  <a:lnTo>
                    <a:pt x="10452627" y="0"/>
                  </a:lnTo>
                  <a:lnTo>
                    <a:pt x="10452627" y="2900646"/>
                  </a:lnTo>
                  <a:lnTo>
                    <a:pt x="0" y="290064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0"/>
              <a:ext cx="10452627" cy="2900646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8400"/>
                </a:lnSpc>
              </a:pPr>
              <a:r>
                <a:rPr lang="en-US" sz="7000">
                  <a:solidFill>
                    <a:srgbClr val="EA9999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Forms of Virtual Communication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945368" y="1996680"/>
            <a:ext cx="3097163" cy="1651096"/>
            <a:chOff x="0" y="0"/>
            <a:chExt cx="4129551" cy="22014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129552" cy="2201462"/>
            </a:xfrm>
            <a:custGeom>
              <a:avLst/>
              <a:gdLst/>
              <a:ahLst/>
              <a:cxnLst/>
              <a:rect r="r" b="b" t="t" l="l"/>
              <a:pathLst>
                <a:path h="2201462" w="4129552">
                  <a:moveTo>
                    <a:pt x="0" y="0"/>
                  </a:moveTo>
                  <a:lnTo>
                    <a:pt x="4129552" y="0"/>
                  </a:lnTo>
                  <a:lnTo>
                    <a:pt x="4129552" y="2201462"/>
                  </a:lnTo>
                  <a:lnTo>
                    <a:pt x="0" y="22014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4129551" cy="221098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6000"/>
                </a:lnSpc>
              </a:pPr>
              <a:r>
                <a:rPr lang="en-US" sz="5000">
                  <a:solidFill>
                    <a:srgbClr val="FFC39F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Smartphones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0" y="-186930"/>
            <a:ext cx="11646550" cy="2183609"/>
            <a:chOff x="0" y="0"/>
            <a:chExt cx="15470956" cy="290064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5470956" cy="2900646"/>
            </a:xfrm>
            <a:custGeom>
              <a:avLst/>
              <a:gdLst/>
              <a:ahLst/>
              <a:cxnLst/>
              <a:rect r="r" b="b" t="t" l="l"/>
              <a:pathLst>
                <a:path h="2900646" w="15470956">
                  <a:moveTo>
                    <a:pt x="0" y="0"/>
                  </a:moveTo>
                  <a:lnTo>
                    <a:pt x="15470956" y="0"/>
                  </a:lnTo>
                  <a:lnTo>
                    <a:pt x="15470956" y="2900646"/>
                  </a:lnTo>
                  <a:lnTo>
                    <a:pt x="0" y="290064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0"/>
              <a:ext cx="15470956" cy="2900646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8400"/>
                </a:lnSpc>
              </a:pPr>
              <a:r>
                <a:rPr lang="en-US" sz="7000">
                  <a:solidFill>
                    <a:srgbClr val="EA9999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Smartphones, Social Media, and Cybersecurity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2508904" y="1996680"/>
            <a:ext cx="3097163" cy="1651096"/>
            <a:chOff x="0" y="0"/>
            <a:chExt cx="4129551" cy="220146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129552" cy="2201462"/>
            </a:xfrm>
            <a:custGeom>
              <a:avLst/>
              <a:gdLst/>
              <a:ahLst/>
              <a:cxnLst/>
              <a:rect r="r" b="b" t="t" l="l"/>
              <a:pathLst>
                <a:path h="2201462" w="4129552">
                  <a:moveTo>
                    <a:pt x="0" y="0"/>
                  </a:moveTo>
                  <a:lnTo>
                    <a:pt x="4129552" y="0"/>
                  </a:lnTo>
                  <a:lnTo>
                    <a:pt x="4129552" y="2201462"/>
                  </a:lnTo>
                  <a:lnTo>
                    <a:pt x="0" y="22014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9525"/>
              <a:ext cx="4129551" cy="221098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6000"/>
                </a:lnSpc>
              </a:pPr>
              <a:r>
                <a:rPr lang="en-US" sz="5000">
                  <a:solidFill>
                    <a:srgbClr val="FFC39F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Social Media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356304" y="3090565"/>
            <a:ext cx="8135844" cy="7161161"/>
            <a:chOff x="0" y="0"/>
            <a:chExt cx="9455874" cy="832305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455874" cy="8323050"/>
            </a:xfrm>
            <a:custGeom>
              <a:avLst/>
              <a:gdLst/>
              <a:ahLst/>
              <a:cxnLst/>
              <a:rect r="r" b="b" t="t" l="l"/>
              <a:pathLst>
                <a:path h="8323050" w="9455874">
                  <a:moveTo>
                    <a:pt x="0" y="0"/>
                  </a:moveTo>
                  <a:lnTo>
                    <a:pt x="9455874" y="0"/>
                  </a:lnTo>
                  <a:lnTo>
                    <a:pt x="9455874" y="8323050"/>
                  </a:lnTo>
                  <a:lnTo>
                    <a:pt x="0" y="83230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9525"/>
              <a:ext cx="9455874" cy="833257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906774" indent="-453387" lvl="1">
                <a:lnSpc>
                  <a:spcPts val="5039"/>
                </a:lnSpc>
                <a:buFont typeface="Arial"/>
                <a:buChar char="•"/>
              </a:pPr>
              <a:r>
                <a:rPr lang="en-US" sz="4199">
                  <a:solidFill>
                    <a:srgbClr val="FFFFFF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Over 2.5 billion users globally</a:t>
              </a:r>
            </a:p>
            <a:p>
              <a:pPr algn="l" marL="906774" indent="-453387" lvl="1">
                <a:lnSpc>
                  <a:spcPts val="5039"/>
                </a:lnSpc>
                <a:buFont typeface="Arial"/>
                <a:buChar char="•"/>
              </a:pPr>
              <a:r>
                <a:rPr lang="en-US" sz="4199">
                  <a:solidFill>
                    <a:srgbClr val="FFFFFF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Improves connectivity and access</a:t>
              </a:r>
            </a:p>
            <a:p>
              <a:pPr algn="l" marL="906774" indent="-453387" lvl="1">
                <a:lnSpc>
                  <a:spcPts val="5039"/>
                </a:lnSpc>
                <a:buFont typeface="Arial"/>
                <a:buChar char="•"/>
              </a:pPr>
              <a:r>
                <a:rPr lang="en-US" sz="4199">
                  <a:solidFill>
                    <a:srgbClr val="FFFFFF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Challenges:</a:t>
              </a:r>
            </a:p>
            <a:p>
              <a:pPr algn="l" marL="1813547" indent="-604516" lvl="2">
                <a:lnSpc>
                  <a:spcPts val="5039"/>
                </a:lnSpc>
                <a:buFont typeface="Arial"/>
                <a:buChar char="⚬"/>
              </a:pPr>
              <a:r>
                <a:rPr lang="en-US" sz="4199">
                  <a:solidFill>
                    <a:srgbClr val="FFFFFF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Blurs work–life boundaries</a:t>
              </a:r>
            </a:p>
            <a:p>
              <a:pPr algn="l" marL="1813547" indent="-604516" lvl="2">
                <a:lnSpc>
                  <a:spcPts val="5039"/>
                </a:lnSpc>
                <a:buFont typeface="Arial"/>
                <a:buChar char="⚬"/>
              </a:pPr>
              <a:r>
                <a:rPr lang="en-US" sz="4199">
                  <a:solidFill>
                    <a:srgbClr val="FFFFFF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Increases stress and reduces focus</a:t>
              </a:r>
            </a:p>
            <a:p>
              <a:pPr algn="l" marL="1813547" indent="-604516" lvl="2">
                <a:lnSpc>
                  <a:spcPts val="5039"/>
                </a:lnSpc>
                <a:buFont typeface="Arial"/>
                <a:buChar char="⚬"/>
              </a:pPr>
              <a:r>
                <a:rPr lang="en-US" sz="4199">
                  <a:solidFill>
                    <a:srgbClr val="FFFFFF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Causes technoference (disruptions from constant notifications)</a:t>
              </a:r>
            </a:p>
            <a:p>
              <a:pPr algn="l" marL="906774" indent="-453387" lvl="1">
                <a:lnSpc>
                  <a:spcPts val="5039"/>
                </a:lnSpc>
                <a:buFont typeface="Arial"/>
                <a:buChar char="•"/>
              </a:pPr>
              <a:r>
                <a:rPr lang="en-US" sz="4199">
                  <a:solidFill>
                    <a:srgbClr val="FFFFFF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Other smart devices (smartwatches and smart assistants) also impact workplace communication</a:t>
              </a:r>
            </a:p>
            <a:p>
              <a:pPr algn="l">
                <a:lnSpc>
                  <a:spcPts val="3839"/>
                </a:lnSpc>
              </a:pPr>
            </a:p>
            <a:p>
              <a:pPr algn="r">
                <a:lnSpc>
                  <a:spcPts val="383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9370853" y="3090565"/>
            <a:ext cx="8582425" cy="7558682"/>
            <a:chOff x="0" y="0"/>
            <a:chExt cx="9167086" cy="8073603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167086" cy="8073603"/>
            </a:xfrm>
            <a:custGeom>
              <a:avLst/>
              <a:gdLst/>
              <a:ahLst/>
              <a:cxnLst/>
              <a:rect r="r" b="b" t="t" l="l"/>
              <a:pathLst>
                <a:path h="8073603" w="9167086">
                  <a:moveTo>
                    <a:pt x="0" y="0"/>
                  </a:moveTo>
                  <a:lnTo>
                    <a:pt x="9167086" y="0"/>
                  </a:lnTo>
                  <a:lnTo>
                    <a:pt x="9167086" y="8073603"/>
                  </a:lnTo>
                  <a:lnTo>
                    <a:pt x="0" y="80736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0"/>
              <a:ext cx="9167086" cy="807360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885189" indent="-442594" lvl="1">
                <a:lnSpc>
                  <a:spcPts val="4919"/>
                </a:lnSpc>
                <a:buFont typeface="Arial"/>
                <a:buChar char="•"/>
              </a:pPr>
              <a:r>
                <a:rPr lang="en-US" sz="4099">
                  <a:solidFill>
                    <a:srgbClr val="FFFFFF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Using by 3.5 billion people (~45% of the world’s population)</a:t>
              </a:r>
            </a:p>
            <a:p>
              <a:pPr algn="l" marL="885189" indent="-442594" lvl="1">
                <a:lnSpc>
                  <a:spcPts val="4919"/>
                </a:lnSpc>
                <a:buFont typeface="Arial"/>
                <a:buChar char="•"/>
              </a:pPr>
              <a:r>
                <a:rPr lang="en-US" sz="4099">
                  <a:solidFill>
                    <a:srgbClr val="FFFFFF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More than a tool — it shapes how we communicate and how people see us</a:t>
              </a:r>
            </a:p>
            <a:p>
              <a:pPr algn="l" marL="885189" indent="-442594" lvl="1">
                <a:lnSpc>
                  <a:spcPts val="4919"/>
                </a:lnSpc>
                <a:buFont typeface="Arial"/>
                <a:buChar char="•"/>
              </a:pPr>
              <a:r>
                <a:rPr lang="en-US" sz="4099">
                  <a:solidFill>
                    <a:srgbClr val="FFFFFF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Key points:</a:t>
              </a:r>
            </a:p>
            <a:p>
              <a:pPr algn="l" marL="1770378" indent="-590126" lvl="2">
                <a:lnSpc>
                  <a:spcPts val="4919"/>
                </a:lnSpc>
                <a:buFont typeface="Arial"/>
                <a:buChar char="⚬"/>
              </a:pPr>
              <a:r>
                <a:rPr lang="en-US" sz="4099">
                  <a:solidFill>
                    <a:srgbClr val="FFFFFF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Reflects personality &amp; values</a:t>
              </a:r>
            </a:p>
            <a:p>
              <a:pPr algn="l" marL="1770378" indent="-590126" lvl="2">
                <a:lnSpc>
                  <a:spcPts val="4919"/>
                </a:lnSpc>
                <a:buFont typeface="Arial"/>
                <a:buChar char="⚬"/>
              </a:pPr>
              <a:r>
                <a:rPr lang="en-US" sz="4099">
                  <a:solidFill>
                    <a:srgbClr val="FFFFFF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Can lead to surface-level thinking (shallowing hypothesis)</a:t>
              </a:r>
            </a:p>
            <a:p>
              <a:pPr algn="l" marL="1770378" indent="-590126" lvl="2">
                <a:lnSpc>
                  <a:spcPts val="4919"/>
                </a:lnSpc>
                <a:buFont typeface="Arial"/>
                <a:buChar char="⚬"/>
              </a:pPr>
              <a:r>
                <a:rPr lang="en-US" sz="4099">
                  <a:solidFill>
                    <a:srgbClr val="FFFFFF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Impact a </a:t>
              </a:r>
              <a:r>
                <a:rPr lang="en-US" sz="4099">
                  <a:solidFill>
                    <a:srgbClr val="FFFFFF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company reputation — be responsible online</a:t>
              </a:r>
            </a:p>
            <a:p>
              <a:pPr algn="l">
                <a:lnSpc>
                  <a:spcPts val="3719"/>
                </a:lnSpc>
              </a:pPr>
            </a:p>
            <a:p>
              <a:pPr algn="l">
                <a:lnSpc>
                  <a:spcPts val="3719"/>
                </a:lnSpc>
              </a:pP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996680"/>
            <a:ext cx="3097163" cy="1651096"/>
            <a:chOff x="0" y="0"/>
            <a:chExt cx="4129551" cy="22014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129552" cy="2201462"/>
            </a:xfrm>
            <a:custGeom>
              <a:avLst/>
              <a:gdLst/>
              <a:ahLst/>
              <a:cxnLst/>
              <a:rect r="r" b="b" t="t" l="l"/>
              <a:pathLst>
                <a:path h="2201462" w="4129552">
                  <a:moveTo>
                    <a:pt x="0" y="0"/>
                  </a:moveTo>
                  <a:lnTo>
                    <a:pt x="4129552" y="0"/>
                  </a:lnTo>
                  <a:lnTo>
                    <a:pt x="4129552" y="2201462"/>
                  </a:lnTo>
                  <a:lnTo>
                    <a:pt x="0" y="22014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4129551" cy="221098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6000"/>
                </a:lnSpc>
              </a:pPr>
              <a:r>
                <a:rPr lang="en-US" sz="5000">
                  <a:solidFill>
                    <a:srgbClr val="FFC39F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Cybersecurity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0" y="-186930"/>
            <a:ext cx="11646550" cy="2183609"/>
            <a:chOff x="0" y="0"/>
            <a:chExt cx="15470956" cy="290064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5470956" cy="2900646"/>
            </a:xfrm>
            <a:custGeom>
              <a:avLst/>
              <a:gdLst/>
              <a:ahLst/>
              <a:cxnLst/>
              <a:rect r="r" b="b" t="t" l="l"/>
              <a:pathLst>
                <a:path h="2900646" w="15470956">
                  <a:moveTo>
                    <a:pt x="0" y="0"/>
                  </a:moveTo>
                  <a:lnTo>
                    <a:pt x="15470956" y="0"/>
                  </a:lnTo>
                  <a:lnTo>
                    <a:pt x="15470956" y="2900646"/>
                  </a:lnTo>
                  <a:lnTo>
                    <a:pt x="0" y="290064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0"/>
              <a:ext cx="15470956" cy="2900646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8400"/>
                </a:lnSpc>
              </a:pPr>
              <a:r>
                <a:rPr lang="en-US" sz="7000">
                  <a:solidFill>
                    <a:srgbClr val="EA9999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Smartphones, Social Media, and Cybersecurity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56304" y="3090565"/>
            <a:ext cx="8787696" cy="6037211"/>
            <a:chOff x="0" y="0"/>
            <a:chExt cx="10213489" cy="701674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213489" cy="7016741"/>
            </a:xfrm>
            <a:custGeom>
              <a:avLst/>
              <a:gdLst/>
              <a:ahLst/>
              <a:cxnLst/>
              <a:rect r="r" b="b" t="t" l="l"/>
              <a:pathLst>
                <a:path h="7016741" w="10213489">
                  <a:moveTo>
                    <a:pt x="0" y="0"/>
                  </a:moveTo>
                  <a:lnTo>
                    <a:pt x="10213489" y="0"/>
                  </a:lnTo>
                  <a:lnTo>
                    <a:pt x="10213489" y="7016741"/>
                  </a:lnTo>
                  <a:lnTo>
                    <a:pt x="0" y="70167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9525"/>
              <a:ext cx="10213489" cy="702626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906774" indent="-453387" lvl="1">
                <a:lnSpc>
                  <a:spcPts val="5039"/>
                </a:lnSpc>
                <a:buFont typeface="Arial"/>
                <a:buChar char="•"/>
              </a:pPr>
              <a:r>
                <a:rPr lang="en-US" sz="4199">
                  <a:solidFill>
                    <a:srgbClr val="FFFFFF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Online communication increases security risks</a:t>
              </a:r>
            </a:p>
            <a:p>
              <a:pPr algn="l" marL="906774" indent="-453387" lvl="1">
                <a:lnSpc>
                  <a:spcPts val="5039"/>
                </a:lnSpc>
                <a:buFont typeface="Arial"/>
                <a:buChar char="•"/>
              </a:pPr>
              <a:r>
                <a:rPr lang="en-US" sz="4199">
                  <a:solidFill>
                    <a:srgbClr val="FFFFFF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Companies should:</a:t>
              </a:r>
            </a:p>
            <a:p>
              <a:pPr algn="l" marL="1813547" indent="-604516" lvl="2">
                <a:lnSpc>
                  <a:spcPts val="5039"/>
                </a:lnSpc>
                <a:buFont typeface="Arial"/>
                <a:buChar char="⚬"/>
              </a:pPr>
              <a:r>
                <a:rPr lang="en-US" sz="4199">
                  <a:solidFill>
                    <a:srgbClr val="FFFFFF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Understand threats</a:t>
              </a:r>
            </a:p>
            <a:p>
              <a:pPr algn="l" marL="1813547" indent="-604516" lvl="2">
                <a:lnSpc>
                  <a:spcPts val="5039"/>
                </a:lnSpc>
                <a:buFont typeface="Arial"/>
                <a:buChar char="⚬"/>
              </a:pPr>
              <a:r>
                <a:rPr lang="en-US" sz="4199">
                  <a:solidFill>
                    <a:srgbClr val="FFFFFF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Build a strong cybersecurity culture</a:t>
              </a:r>
            </a:p>
            <a:p>
              <a:pPr algn="l" marL="1813547" indent="-604516" lvl="2">
                <a:lnSpc>
                  <a:spcPts val="5039"/>
                </a:lnSpc>
                <a:buFont typeface="Arial"/>
                <a:buChar char="⚬"/>
              </a:pPr>
              <a:r>
                <a:rPr lang="en-US" sz="4199">
                  <a:solidFill>
                    <a:srgbClr val="FFFFFF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Monitor activity to protect systems</a:t>
              </a:r>
            </a:p>
            <a:p>
              <a:pPr algn="l" marL="906774" indent="-453387" lvl="1">
                <a:lnSpc>
                  <a:spcPts val="5039"/>
                </a:lnSpc>
                <a:buFont typeface="Arial"/>
                <a:buChar char="•"/>
              </a:pPr>
              <a:r>
                <a:rPr lang="en-US" sz="4199">
                  <a:solidFill>
                    <a:srgbClr val="FFFFFF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Employees should:</a:t>
              </a:r>
            </a:p>
            <a:p>
              <a:pPr algn="l" marL="1813547" indent="-604516" lvl="2">
                <a:lnSpc>
                  <a:spcPts val="5039"/>
                </a:lnSpc>
                <a:buFont typeface="Arial"/>
                <a:buChar char="⚬"/>
              </a:pPr>
              <a:r>
                <a:rPr lang="en-US" sz="4199">
                  <a:solidFill>
                    <a:srgbClr val="FFFFFF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Be careful of what they share</a:t>
              </a:r>
            </a:p>
            <a:p>
              <a:pPr algn="l" marL="1813547" indent="-604516" lvl="2">
                <a:lnSpc>
                  <a:spcPts val="5039"/>
                </a:lnSpc>
                <a:buFont typeface="Arial"/>
                <a:buChar char="⚬"/>
              </a:pPr>
              <a:r>
                <a:rPr lang="en-US" sz="4199">
                  <a:solidFill>
                    <a:srgbClr val="FFFFFF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Stay alert and protect personal privacy</a:t>
              </a:r>
            </a:p>
            <a:p>
              <a:pPr algn="r">
                <a:lnSpc>
                  <a:spcPts val="383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0974327" y="2607017"/>
            <a:ext cx="4571255" cy="2862749"/>
          </a:xfrm>
          <a:custGeom>
            <a:avLst/>
            <a:gdLst/>
            <a:ahLst/>
            <a:cxnLst/>
            <a:rect r="r" b="b" t="t" l="l"/>
            <a:pathLst>
              <a:path h="2862749" w="4571255">
                <a:moveTo>
                  <a:pt x="0" y="0"/>
                </a:moveTo>
                <a:lnTo>
                  <a:pt x="4571255" y="0"/>
                </a:lnTo>
                <a:lnTo>
                  <a:pt x="4571255" y="2862748"/>
                </a:lnTo>
                <a:lnTo>
                  <a:pt x="0" y="28627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712880" y="5469765"/>
            <a:ext cx="4522895" cy="3058608"/>
          </a:xfrm>
          <a:custGeom>
            <a:avLst/>
            <a:gdLst/>
            <a:ahLst/>
            <a:cxnLst/>
            <a:rect r="r" b="b" t="t" l="l"/>
            <a:pathLst>
              <a:path h="3058608" w="4522895">
                <a:moveTo>
                  <a:pt x="0" y="0"/>
                </a:moveTo>
                <a:lnTo>
                  <a:pt x="4522895" y="0"/>
                </a:lnTo>
                <a:lnTo>
                  <a:pt x="4522895" y="3058608"/>
                </a:lnTo>
                <a:lnTo>
                  <a:pt x="0" y="30586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235775" y="5469765"/>
            <a:ext cx="4590781" cy="3058608"/>
          </a:xfrm>
          <a:custGeom>
            <a:avLst/>
            <a:gdLst/>
            <a:ahLst/>
            <a:cxnLst/>
            <a:rect r="r" b="b" t="t" l="l"/>
            <a:pathLst>
              <a:path h="3058608" w="4590781">
                <a:moveTo>
                  <a:pt x="0" y="0"/>
                </a:moveTo>
                <a:lnTo>
                  <a:pt x="4590781" y="0"/>
                </a:lnTo>
                <a:lnTo>
                  <a:pt x="4590781" y="3058608"/>
                </a:lnTo>
                <a:lnTo>
                  <a:pt x="0" y="30586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953754" y="4018511"/>
            <a:ext cx="7668631" cy="6636852"/>
          </a:xfrm>
          <a:custGeom>
            <a:avLst/>
            <a:gdLst/>
            <a:ahLst/>
            <a:cxnLst/>
            <a:rect r="r" b="b" t="t" l="l"/>
            <a:pathLst>
              <a:path h="6636852" w="7668631">
                <a:moveTo>
                  <a:pt x="0" y="0"/>
                </a:moveTo>
                <a:lnTo>
                  <a:pt x="7668631" y="0"/>
                </a:lnTo>
                <a:lnTo>
                  <a:pt x="7668631" y="6636852"/>
                </a:lnTo>
                <a:lnTo>
                  <a:pt x="0" y="66368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-9719410">
            <a:off x="-3734252" y="-716124"/>
            <a:ext cx="5616066" cy="5401634"/>
          </a:xfrm>
          <a:custGeom>
            <a:avLst/>
            <a:gdLst/>
            <a:ahLst/>
            <a:cxnLst/>
            <a:rect r="r" b="b" t="t" l="l"/>
            <a:pathLst>
              <a:path h="5401634" w="5616066">
                <a:moveTo>
                  <a:pt x="0" y="5401634"/>
                </a:moveTo>
                <a:lnTo>
                  <a:pt x="5616066" y="5401634"/>
                </a:lnTo>
                <a:lnTo>
                  <a:pt x="5616066" y="0"/>
                </a:lnTo>
                <a:lnTo>
                  <a:pt x="0" y="0"/>
                </a:lnTo>
                <a:lnTo>
                  <a:pt x="0" y="540163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9946137">
            <a:off x="-942990" y="-2329005"/>
            <a:ext cx="3943381" cy="3799985"/>
          </a:xfrm>
          <a:custGeom>
            <a:avLst/>
            <a:gdLst/>
            <a:ahLst/>
            <a:cxnLst/>
            <a:rect r="r" b="b" t="t" l="l"/>
            <a:pathLst>
              <a:path h="3799985" w="3943381">
                <a:moveTo>
                  <a:pt x="0" y="0"/>
                </a:moveTo>
                <a:lnTo>
                  <a:pt x="3943380" y="0"/>
                </a:lnTo>
                <a:lnTo>
                  <a:pt x="3943380" y="3799985"/>
                </a:lnTo>
                <a:lnTo>
                  <a:pt x="0" y="37999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662793" y="900164"/>
            <a:ext cx="14959592" cy="988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21"/>
              </a:lnSpc>
            </a:pPr>
            <a:r>
              <a:rPr lang="en-US" sz="6337" spc="63">
                <a:solidFill>
                  <a:srgbClr val="FFC39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Cross-Cultural Communication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812549"/>
            <a:ext cx="10862958" cy="3822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43969" indent="-471985" lvl="1">
              <a:lnSpc>
                <a:spcPts val="6121"/>
              </a:lnSpc>
              <a:buFont typeface="Arial"/>
              <a:buChar char="•"/>
            </a:pPr>
            <a:r>
              <a:rPr lang="en-US" sz="4372" spc="21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Understanding Cross-Cultural Communication:</a:t>
            </a:r>
          </a:p>
          <a:p>
            <a:pPr algn="l" marL="1887939" indent="-629313" lvl="2">
              <a:lnSpc>
                <a:spcPts val="6121"/>
              </a:lnSpc>
              <a:buFont typeface="Arial"/>
              <a:buChar char="⚬"/>
            </a:pPr>
            <a:r>
              <a:rPr lang="en-US" sz="4372" spc="21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High vs. Low-context cultures (communication styles).</a:t>
            </a:r>
          </a:p>
          <a:p>
            <a:pPr algn="l" marL="1887939" indent="-629313" lvl="2">
              <a:lnSpc>
                <a:spcPts val="6121"/>
              </a:lnSpc>
              <a:buFont typeface="Arial"/>
              <a:buChar char="⚬"/>
            </a:pPr>
            <a:r>
              <a:rPr lang="en-US" sz="4372" spc="21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The importance of mutual respect and sensitivity to cultural differences.</a:t>
            </a:r>
          </a:p>
          <a:p>
            <a:pPr algn="l">
              <a:lnSpc>
                <a:spcPts val="6121"/>
              </a:lnSpc>
            </a:p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9719410">
            <a:off x="-3734252" y="-716124"/>
            <a:ext cx="5616066" cy="5401634"/>
          </a:xfrm>
          <a:custGeom>
            <a:avLst/>
            <a:gdLst/>
            <a:ahLst/>
            <a:cxnLst/>
            <a:rect r="r" b="b" t="t" l="l"/>
            <a:pathLst>
              <a:path h="5401634" w="5616066">
                <a:moveTo>
                  <a:pt x="0" y="5401634"/>
                </a:moveTo>
                <a:lnTo>
                  <a:pt x="5616066" y="5401634"/>
                </a:lnTo>
                <a:lnTo>
                  <a:pt x="5616066" y="0"/>
                </a:lnTo>
                <a:lnTo>
                  <a:pt x="0" y="0"/>
                </a:lnTo>
                <a:lnTo>
                  <a:pt x="0" y="540163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946137">
            <a:off x="-942990" y="-2329005"/>
            <a:ext cx="3943381" cy="3799985"/>
          </a:xfrm>
          <a:custGeom>
            <a:avLst/>
            <a:gdLst/>
            <a:ahLst/>
            <a:cxnLst/>
            <a:rect r="r" b="b" t="t" l="l"/>
            <a:pathLst>
              <a:path h="3799985" w="3943381">
                <a:moveTo>
                  <a:pt x="0" y="0"/>
                </a:moveTo>
                <a:lnTo>
                  <a:pt x="3943380" y="0"/>
                </a:lnTo>
                <a:lnTo>
                  <a:pt x="3943380" y="3799985"/>
                </a:lnTo>
                <a:lnTo>
                  <a:pt x="0" y="3799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662793" y="900164"/>
            <a:ext cx="14959592" cy="988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21"/>
              </a:lnSpc>
            </a:pPr>
            <a:r>
              <a:rPr lang="en-US" sz="6337" spc="63">
                <a:solidFill>
                  <a:srgbClr val="FFC39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Cross-Cultural Communication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0276935" y="2888749"/>
            <a:ext cx="8011065" cy="7632360"/>
          </a:xfrm>
          <a:custGeom>
            <a:avLst/>
            <a:gdLst/>
            <a:ahLst/>
            <a:cxnLst/>
            <a:rect r="r" b="b" t="t" l="l"/>
            <a:pathLst>
              <a:path h="7632360" w="8011065">
                <a:moveTo>
                  <a:pt x="0" y="0"/>
                </a:moveTo>
                <a:lnTo>
                  <a:pt x="8011065" y="0"/>
                </a:lnTo>
                <a:lnTo>
                  <a:pt x="8011065" y="7632360"/>
                </a:lnTo>
                <a:lnTo>
                  <a:pt x="0" y="76323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05367" y="3179438"/>
            <a:ext cx="10862958" cy="3051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43969" indent="-471985" lvl="1">
              <a:lnSpc>
                <a:spcPts val="6121"/>
              </a:lnSpc>
              <a:buFont typeface="Arial"/>
              <a:buChar char="•"/>
            </a:pPr>
            <a:r>
              <a:rPr lang="en-US" sz="4372" spc="21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Best Practices for Cross-Cultural Interaction:</a:t>
            </a:r>
          </a:p>
          <a:p>
            <a:pPr algn="l" marL="1887939" indent="-629313" lvl="2">
              <a:lnSpc>
                <a:spcPts val="6121"/>
              </a:lnSpc>
              <a:buFont typeface="Arial"/>
              <a:buChar char="⚬"/>
            </a:pPr>
            <a:r>
              <a:rPr lang="en-US" sz="4372" spc="21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Be aware of cultural norms, communicate with openness, and foster mutual understanding.</a:t>
            </a:r>
          </a:p>
          <a:p>
            <a:pPr algn="l">
              <a:lnSpc>
                <a:spcPts val="6121"/>
              </a:lnSpc>
            </a:pP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625697" y="4383581"/>
            <a:ext cx="5996688" cy="6040620"/>
          </a:xfrm>
          <a:custGeom>
            <a:avLst/>
            <a:gdLst/>
            <a:ahLst/>
            <a:cxnLst/>
            <a:rect r="r" b="b" t="t" l="l"/>
            <a:pathLst>
              <a:path h="6040620" w="5996688">
                <a:moveTo>
                  <a:pt x="0" y="0"/>
                </a:moveTo>
                <a:lnTo>
                  <a:pt x="5996688" y="0"/>
                </a:lnTo>
                <a:lnTo>
                  <a:pt x="5996688" y="6040620"/>
                </a:lnTo>
                <a:lnTo>
                  <a:pt x="0" y="60406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-9719410">
            <a:off x="-3734252" y="-716124"/>
            <a:ext cx="5616066" cy="5401634"/>
          </a:xfrm>
          <a:custGeom>
            <a:avLst/>
            <a:gdLst/>
            <a:ahLst/>
            <a:cxnLst/>
            <a:rect r="r" b="b" t="t" l="l"/>
            <a:pathLst>
              <a:path h="5401634" w="5616066">
                <a:moveTo>
                  <a:pt x="0" y="5401634"/>
                </a:moveTo>
                <a:lnTo>
                  <a:pt x="5616066" y="5401634"/>
                </a:lnTo>
                <a:lnTo>
                  <a:pt x="5616066" y="0"/>
                </a:lnTo>
                <a:lnTo>
                  <a:pt x="0" y="0"/>
                </a:lnTo>
                <a:lnTo>
                  <a:pt x="0" y="540163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9946137">
            <a:off x="-942990" y="-2329005"/>
            <a:ext cx="3943381" cy="3799985"/>
          </a:xfrm>
          <a:custGeom>
            <a:avLst/>
            <a:gdLst/>
            <a:ahLst/>
            <a:cxnLst/>
            <a:rect r="r" b="b" t="t" l="l"/>
            <a:pathLst>
              <a:path h="3799985" w="3943381">
                <a:moveTo>
                  <a:pt x="0" y="0"/>
                </a:moveTo>
                <a:lnTo>
                  <a:pt x="3943380" y="0"/>
                </a:lnTo>
                <a:lnTo>
                  <a:pt x="3943380" y="3799985"/>
                </a:lnTo>
                <a:lnTo>
                  <a:pt x="0" y="37999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842571" y="941387"/>
            <a:ext cx="5191360" cy="1043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74"/>
              </a:lnSpc>
            </a:pPr>
            <a:r>
              <a:rPr lang="en-US" sz="6699" spc="66">
                <a:solidFill>
                  <a:srgbClr val="FFC39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Conclusion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62739" y="2896784"/>
            <a:ext cx="10862958" cy="5203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05993" indent="-352996" lvl="1">
              <a:lnSpc>
                <a:spcPts val="4578"/>
              </a:lnSpc>
              <a:buFont typeface="Arial"/>
              <a:buChar char="•"/>
            </a:pPr>
            <a:r>
              <a:rPr lang="en-US" sz="3270" spc="16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Communication is a vital part of every organization</a:t>
            </a:r>
          </a:p>
          <a:p>
            <a:pPr algn="l" marL="705993" indent="-352996" lvl="1">
              <a:lnSpc>
                <a:spcPts val="4578"/>
              </a:lnSpc>
              <a:buFont typeface="Arial"/>
              <a:buChar char="•"/>
            </a:pPr>
            <a:r>
              <a:rPr lang="en-US" sz="3270" spc="16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Different types of communication, from oral to written and nonverbal</a:t>
            </a:r>
          </a:p>
          <a:p>
            <a:pPr algn="l" marL="705993" indent="-352996" lvl="1">
              <a:lnSpc>
                <a:spcPts val="4578"/>
              </a:lnSpc>
              <a:buFont typeface="Arial"/>
              <a:buChar char="•"/>
            </a:pPr>
            <a:r>
              <a:rPr lang="en-US" sz="3270" spc="16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Barriers like cultural differences and poor listening can hinder effective communication</a:t>
            </a:r>
          </a:p>
          <a:p>
            <a:pPr algn="l" marL="705993" indent="-352996" lvl="1">
              <a:lnSpc>
                <a:spcPts val="4578"/>
              </a:lnSpc>
              <a:buFont typeface="Arial"/>
              <a:buChar char="•"/>
            </a:pPr>
            <a:r>
              <a:rPr lang="en-US" sz="3270" spc="16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Technology, while incredibly useful, also presents new challenges in terms of virtual communication and device overload</a:t>
            </a:r>
          </a:p>
          <a:p>
            <a:pPr algn="l" marL="705993" indent="-352996" lvl="1">
              <a:lnSpc>
                <a:spcPts val="4578"/>
              </a:lnSpc>
              <a:buFont typeface="Arial"/>
              <a:buChar char="•"/>
            </a:pPr>
            <a:r>
              <a:rPr lang="en-US" sz="3270" spc="16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Cross-cultural communication requires an open mind and sensitivity to cultural differences</a:t>
            </a:r>
          </a:p>
          <a:p>
            <a:pPr algn="l">
              <a:lnSpc>
                <a:spcPts val="4578"/>
              </a:lnSpc>
            </a:pPr>
          </a:p>
          <a:p>
            <a:pPr algn="l">
              <a:lnSpc>
                <a:spcPts val="4578"/>
              </a:lnSpc>
            </a:pP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646580" y="2355743"/>
            <a:ext cx="12750395" cy="3948258"/>
            <a:chOff x="0" y="0"/>
            <a:chExt cx="17000526" cy="526434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000527" cy="5264344"/>
            </a:xfrm>
            <a:custGeom>
              <a:avLst/>
              <a:gdLst/>
              <a:ahLst/>
              <a:cxnLst/>
              <a:rect r="r" b="b" t="t" l="l"/>
              <a:pathLst>
                <a:path h="5264344" w="17000527">
                  <a:moveTo>
                    <a:pt x="0" y="0"/>
                  </a:moveTo>
                  <a:lnTo>
                    <a:pt x="17000527" y="0"/>
                  </a:lnTo>
                  <a:lnTo>
                    <a:pt x="17000527" y="5264344"/>
                  </a:lnTo>
                  <a:lnTo>
                    <a:pt x="0" y="526434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17000526" cy="526434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17399"/>
                </a:lnSpc>
              </a:pPr>
              <a:r>
                <a:rPr lang="en-US" sz="14499">
                  <a:solidFill>
                    <a:srgbClr val="FFC39F"/>
                  </a:solidFill>
                  <a:latin typeface="Sue Ellen Francisco"/>
                  <a:ea typeface="Sue Ellen Francisco"/>
                  <a:cs typeface="Sue Ellen Francisco"/>
                  <a:sym typeface="Sue Ellen Francisco"/>
                </a:rPr>
                <a:t>Thank You for Listening!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8348697" y="5625477"/>
            <a:ext cx="979415" cy="2471710"/>
          </a:xfrm>
          <a:custGeom>
            <a:avLst/>
            <a:gdLst/>
            <a:ahLst/>
            <a:cxnLst/>
            <a:rect r="r" b="b" t="t" l="l"/>
            <a:pathLst>
              <a:path h="2471710" w="979415">
                <a:moveTo>
                  <a:pt x="0" y="0"/>
                </a:moveTo>
                <a:lnTo>
                  <a:pt x="979415" y="0"/>
                </a:lnTo>
                <a:lnTo>
                  <a:pt x="979415" y="2471710"/>
                </a:lnTo>
                <a:lnTo>
                  <a:pt x="0" y="24717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468633" y="7693183"/>
            <a:ext cx="2819367" cy="2593817"/>
          </a:xfrm>
          <a:custGeom>
            <a:avLst/>
            <a:gdLst/>
            <a:ahLst/>
            <a:cxnLst/>
            <a:rect r="r" b="b" t="t" l="l"/>
            <a:pathLst>
              <a:path h="2593817" w="2819367">
                <a:moveTo>
                  <a:pt x="0" y="0"/>
                </a:moveTo>
                <a:lnTo>
                  <a:pt x="2819367" y="0"/>
                </a:lnTo>
                <a:lnTo>
                  <a:pt x="2819367" y="2593817"/>
                </a:lnTo>
                <a:lnTo>
                  <a:pt x="0" y="25938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-9719410">
            <a:off x="-3734252" y="-716124"/>
            <a:ext cx="5616066" cy="5401634"/>
          </a:xfrm>
          <a:custGeom>
            <a:avLst/>
            <a:gdLst/>
            <a:ahLst/>
            <a:cxnLst/>
            <a:rect r="r" b="b" t="t" l="l"/>
            <a:pathLst>
              <a:path h="5401634" w="5616066">
                <a:moveTo>
                  <a:pt x="0" y="5401634"/>
                </a:moveTo>
                <a:lnTo>
                  <a:pt x="5616066" y="5401634"/>
                </a:lnTo>
                <a:lnTo>
                  <a:pt x="5616066" y="0"/>
                </a:lnTo>
                <a:lnTo>
                  <a:pt x="0" y="0"/>
                </a:lnTo>
                <a:lnTo>
                  <a:pt x="0" y="540163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9946137">
            <a:off x="-942990" y="-2329005"/>
            <a:ext cx="3943381" cy="3799985"/>
          </a:xfrm>
          <a:custGeom>
            <a:avLst/>
            <a:gdLst/>
            <a:ahLst/>
            <a:cxnLst/>
            <a:rect r="r" b="b" t="t" l="l"/>
            <a:pathLst>
              <a:path h="3799985" w="3943381">
                <a:moveTo>
                  <a:pt x="0" y="0"/>
                </a:moveTo>
                <a:lnTo>
                  <a:pt x="3943380" y="0"/>
                </a:lnTo>
                <a:lnTo>
                  <a:pt x="3943380" y="3799985"/>
                </a:lnTo>
                <a:lnTo>
                  <a:pt x="0" y="37999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770169" y="2515771"/>
            <a:ext cx="6747662" cy="4495630"/>
          </a:xfrm>
          <a:custGeom>
            <a:avLst/>
            <a:gdLst/>
            <a:ahLst/>
            <a:cxnLst/>
            <a:rect r="r" b="b" t="t" l="l"/>
            <a:pathLst>
              <a:path h="4495630" w="6747662">
                <a:moveTo>
                  <a:pt x="0" y="0"/>
                </a:moveTo>
                <a:lnTo>
                  <a:pt x="6747662" y="0"/>
                </a:lnTo>
                <a:lnTo>
                  <a:pt x="6747662" y="4495630"/>
                </a:lnTo>
                <a:lnTo>
                  <a:pt x="0" y="449563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349407" y="822231"/>
            <a:ext cx="15938593" cy="1180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18"/>
              </a:lnSpc>
            </a:pPr>
            <a:r>
              <a:rPr lang="en-US" sz="7535" spc="75">
                <a:solidFill>
                  <a:srgbClr val="FFC39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Introduction to Communication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20524" y="7457389"/>
            <a:ext cx="10780933" cy="3535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78931" indent="-439465" lvl="1">
              <a:lnSpc>
                <a:spcPts val="5699"/>
              </a:lnSpc>
              <a:buFont typeface="Arial"/>
              <a:buChar char="•"/>
            </a:pPr>
            <a:r>
              <a:rPr lang="en-US" sz="4071" spc="20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What is Communication?</a:t>
            </a:r>
          </a:p>
          <a:p>
            <a:pPr algn="l" marL="1757861" indent="-585954" lvl="2">
              <a:lnSpc>
                <a:spcPts val="5699"/>
              </a:lnSpc>
              <a:buFont typeface="Arial"/>
              <a:buChar char="⚬"/>
            </a:pPr>
            <a:r>
              <a:rPr lang="en-US" sz="4071" spc="20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Sharing information to reach a common understanding.</a:t>
            </a:r>
          </a:p>
          <a:p>
            <a:pPr algn="l" marL="1757861" indent="-585954" lvl="2">
              <a:lnSpc>
                <a:spcPts val="5699"/>
              </a:lnSpc>
              <a:buFont typeface="Arial"/>
              <a:buChar char="⚬"/>
            </a:pPr>
            <a:r>
              <a:rPr lang="en-US" sz="4071" spc="20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Importance of accuracy over mere agreement.</a:t>
            </a:r>
          </a:p>
          <a:p>
            <a:pPr algn="l">
              <a:lnSpc>
                <a:spcPts val="5699"/>
              </a:lnSpc>
            </a:pPr>
          </a:p>
          <a:p>
            <a:pPr algn="l">
              <a:lnSpc>
                <a:spcPts val="5699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9719410">
            <a:off x="-3734252" y="-716124"/>
            <a:ext cx="5616066" cy="5401634"/>
          </a:xfrm>
          <a:custGeom>
            <a:avLst/>
            <a:gdLst/>
            <a:ahLst/>
            <a:cxnLst/>
            <a:rect r="r" b="b" t="t" l="l"/>
            <a:pathLst>
              <a:path h="5401634" w="5616066">
                <a:moveTo>
                  <a:pt x="0" y="5401634"/>
                </a:moveTo>
                <a:lnTo>
                  <a:pt x="5616066" y="5401634"/>
                </a:lnTo>
                <a:lnTo>
                  <a:pt x="5616066" y="0"/>
                </a:lnTo>
                <a:lnTo>
                  <a:pt x="0" y="0"/>
                </a:lnTo>
                <a:lnTo>
                  <a:pt x="0" y="540163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946137">
            <a:off x="-942990" y="-2329005"/>
            <a:ext cx="3943381" cy="3799985"/>
          </a:xfrm>
          <a:custGeom>
            <a:avLst/>
            <a:gdLst/>
            <a:ahLst/>
            <a:cxnLst/>
            <a:rect r="r" b="b" t="t" l="l"/>
            <a:pathLst>
              <a:path h="3799985" w="3943381">
                <a:moveTo>
                  <a:pt x="0" y="0"/>
                </a:moveTo>
                <a:lnTo>
                  <a:pt x="3943380" y="0"/>
                </a:lnTo>
                <a:lnTo>
                  <a:pt x="3943380" y="3799985"/>
                </a:lnTo>
                <a:lnTo>
                  <a:pt x="0" y="3799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349407" y="831756"/>
            <a:ext cx="15938593" cy="1152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93"/>
              </a:lnSpc>
            </a:pPr>
            <a:r>
              <a:rPr lang="en-US" sz="7435" spc="74">
                <a:solidFill>
                  <a:srgbClr val="FFC39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Introduction to Communication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77014" y="2940475"/>
            <a:ext cx="10780933" cy="630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 spc="19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Functions of Communication: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 spc="19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Providing knowledge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 spc="19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Co</a:t>
            </a:r>
            <a:r>
              <a:rPr lang="en-US" sz="3999" spc="19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ntrolling and coordinating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 spc="19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Motivating and expressing feelings</a:t>
            </a:r>
          </a:p>
          <a:p>
            <a:pPr algn="l">
              <a:lnSpc>
                <a:spcPts val="5599"/>
              </a:lnSpc>
            </a:pPr>
          </a:p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 spc="19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Example:</a:t>
            </a:r>
            <a:r>
              <a:rPr lang="en-US" sz="3999" spc="19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 Miscommunication in healthcare settings, where unclear instructions can result in medication errors or patient safety issues.</a:t>
            </a:r>
          </a:p>
          <a:p>
            <a:pPr algn="l">
              <a:lnSpc>
                <a:spcPts val="5599"/>
              </a:lnSpc>
            </a:pPr>
          </a:p>
          <a:p>
            <a:pPr algn="l">
              <a:lnSpc>
                <a:spcPts val="5599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1318125" y="3007150"/>
            <a:ext cx="6969875" cy="7192179"/>
          </a:xfrm>
          <a:custGeom>
            <a:avLst/>
            <a:gdLst/>
            <a:ahLst/>
            <a:cxnLst/>
            <a:rect r="r" b="b" t="t" l="l"/>
            <a:pathLst>
              <a:path h="7192179" w="6969875">
                <a:moveTo>
                  <a:pt x="0" y="0"/>
                </a:moveTo>
                <a:lnTo>
                  <a:pt x="6969875" y="0"/>
                </a:lnTo>
                <a:lnTo>
                  <a:pt x="6969875" y="7192178"/>
                </a:lnTo>
                <a:lnTo>
                  <a:pt x="0" y="71921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952176" y="3203976"/>
            <a:ext cx="6734428" cy="5497742"/>
          </a:xfrm>
          <a:custGeom>
            <a:avLst/>
            <a:gdLst/>
            <a:ahLst/>
            <a:cxnLst/>
            <a:rect r="r" b="b" t="t" l="l"/>
            <a:pathLst>
              <a:path h="5497742" w="6734428">
                <a:moveTo>
                  <a:pt x="0" y="0"/>
                </a:moveTo>
                <a:lnTo>
                  <a:pt x="6734428" y="0"/>
                </a:lnTo>
                <a:lnTo>
                  <a:pt x="6734428" y="5497742"/>
                </a:lnTo>
                <a:lnTo>
                  <a:pt x="0" y="5497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-9719410">
            <a:off x="-3734252" y="-716124"/>
            <a:ext cx="5616066" cy="5401634"/>
          </a:xfrm>
          <a:custGeom>
            <a:avLst/>
            <a:gdLst/>
            <a:ahLst/>
            <a:cxnLst/>
            <a:rect r="r" b="b" t="t" l="l"/>
            <a:pathLst>
              <a:path h="5401634" w="5616066">
                <a:moveTo>
                  <a:pt x="0" y="5401634"/>
                </a:moveTo>
                <a:lnTo>
                  <a:pt x="5616066" y="5401634"/>
                </a:lnTo>
                <a:lnTo>
                  <a:pt x="5616066" y="0"/>
                </a:lnTo>
                <a:lnTo>
                  <a:pt x="0" y="0"/>
                </a:lnTo>
                <a:lnTo>
                  <a:pt x="0" y="540163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9946137">
            <a:off x="-942990" y="-2329005"/>
            <a:ext cx="3943381" cy="3799985"/>
          </a:xfrm>
          <a:custGeom>
            <a:avLst/>
            <a:gdLst/>
            <a:ahLst/>
            <a:cxnLst/>
            <a:rect r="r" b="b" t="t" l="l"/>
            <a:pathLst>
              <a:path h="3799985" w="3943381">
                <a:moveTo>
                  <a:pt x="0" y="0"/>
                </a:moveTo>
                <a:lnTo>
                  <a:pt x="3943380" y="0"/>
                </a:lnTo>
                <a:lnTo>
                  <a:pt x="3943380" y="3799985"/>
                </a:lnTo>
                <a:lnTo>
                  <a:pt x="0" y="37999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281968" y="780701"/>
            <a:ext cx="13340417" cy="1116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31"/>
              </a:lnSpc>
            </a:pPr>
            <a:r>
              <a:rPr lang="en-US" sz="7145" spc="71">
                <a:solidFill>
                  <a:srgbClr val="FFC39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Types of Interpersonal Communication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17052" y="3137301"/>
            <a:ext cx="10435124" cy="4899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 spc="19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Communication is vital to organizational success</a:t>
            </a:r>
          </a:p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 spc="19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Three primary types of communication in an organization: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 spc="19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Oral communication (Meetings, conversations, speeches)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 spc="19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Written communication (Emails, messages, documents)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 spc="19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Nonverbal communication (Body language, expressions, space)</a:t>
            </a:r>
          </a:p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 spc="19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Each type serves different purposes and has unique advantages </a:t>
            </a:r>
          </a:p>
          <a:p>
            <a:pPr algn="l">
              <a:lnSpc>
                <a:spcPts val="5599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9719410">
            <a:off x="-3734252" y="-716124"/>
            <a:ext cx="5616066" cy="5401634"/>
          </a:xfrm>
          <a:custGeom>
            <a:avLst/>
            <a:gdLst/>
            <a:ahLst/>
            <a:cxnLst/>
            <a:rect r="r" b="b" t="t" l="l"/>
            <a:pathLst>
              <a:path h="5401634" w="5616066">
                <a:moveTo>
                  <a:pt x="0" y="5401634"/>
                </a:moveTo>
                <a:lnTo>
                  <a:pt x="5616066" y="5401634"/>
                </a:lnTo>
                <a:lnTo>
                  <a:pt x="5616066" y="0"/>
                </a:lnTo>
                <a:lnTo>
                  <a:pt x="0" y="0"/>
                </a:lnTo>
                <a:lnTo>
                  <a:pt x="0" y="540163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946137">
            <a:off x="-942990" y="-2329005"/>
            <a:ext cx="3943381" cy="3799985"/>
          </a:xfrm>
          <a:custGeom>
            <a:avLst/>
            <a:gdLst/>
            <a:ahLst/>
            <a:cxnLst/>
            <a:rect r="r" b="b" t="t" l="l"/>
            <a:pathLst>
              <a:path h="3799985" w="3943381">
                <a:moveTo>
                  <a:pt x="0" y="0"/>
                </a:moveTo>
                <a:lnTo>
                  <a:pt x="3943380" y="0"/>
                </a:lnTo>
                <a:lnTo>
                  <a:pt x="3943380" y="3799985"/>
                </a:lnTo>
                <a:lnTo>
                  <a:pt x="0" y="3799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470988" y="3807547"/>
            <a:ext cx="6562387" cy="4763432"/>
          </a:xfrm>
          <a:custGeom>
            <a:avLst/>
            <a:gdLst/>
            <a:ahLst/>
            <a:cxnLst/>
            <a:rect r="r" b="b" t="t" l="l"/>
            <a:pathLst>
              <a:path h="4763432" w="6562387">
                <a:moveTo>
                  <a:pt x="0" y="0"/>
                </a:moveTo>
                <a:lnTo>
                  <a:pt x="6562387" y="0"/>
                </a:lnTo>
                <a:lnTo>
                  <a:pt x="6562387" y="4763432"/>
                </a:lnTo>
                <a:lnTo>
                  <a:pt x="0" y="47634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6" t="-1007" r="-46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453987" y="1000125"/>
            <a:ext cx="13340417" cy="1116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31"/>
              </a:lnSpc>
            </a:pPr>
            <a:r>
              <a:rPr lang="en-US" sz="7145" spc="71">
                <a:solidFill>
                  <a:srgbClr val="FFC39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Types of Interpersonal Communication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50974" y="2521598"/>
            <a:ext cx="10961958" cy="8423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</a:p>
          <a:p>
            <a:pPr algn="ctr">
              <a:lnSpc>
                <a:spcPts val="5599"/>
              </a:lnSpc>
            </a:pPr>
            <a:r>
              <a:rPr lang="en-US" sz="3999" spc="19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Oral Communication</a:t>
            </a:r>
          </a:p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 spc="19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Direct verbal exchange between individuals</a:t>
            </a:r>
          </a:p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 spc="19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Can be synchronous (real-time) or asynchronous (recorded)</a:t>
            </a:r>
          </a:p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 spc="19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Conversations and discussions / Meetings and speeches / Phone calls and voice messages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 spc="19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Active listening: engaging in sensing and processing others’ messages</a:t>
            </a:r>
          </a:p>
          <a:p>
            <a:pPr algn="l"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3999" spc="19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Reflective listening: acknowledging, restating, or reformulating others’ messages</a:t>
            </a:r>
          </a:p>
          <a:p>
            <a:pPr algn="l">
              <a:lnSpc>
                <a:spcPts val="5599"/>
              </a:lnSpc>
            </a:pPr>
          </a:p>
          <a:p>
            <a:pPr algn="l">
              <a:lnSpc>
                <a:spcPts val="5599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935146" y="2889870"/>
            <a:ext cx="6828495" cy="4964127"/>
          </a:xfrm>
          <a:custGeom>
            <a:avLst/>
            <a:gdLst/>
            <a:ahLst/>
            <a:cxnLst/>
            <a:rect r="r" b="b" t="t" l="l"/>
            <a:pathLst>
              <a:path h="4964127" w="6828495">
                <a:moveTo>
                  <a:pt x="0" y="0"/>
                </a:moveTo>
                <a:lnTo>
                  <a:pt x="6828495" y="0"/>
                </a:lnTo>
                <a:lnTo>
                  <a:pt x="6828495" y="4964126"/>
                </a:lnTo>
                <a:lnTo>
                  <a:pt x="0" y="49641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752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215804" y="1508331"/>
            <a:ext cx="9856391" cy="1116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31"/>
              </a:lnSpc>
              <a:spcBef>
                <a:spcPct val="0"/>
              </a:spcBef>
            </a:pPr>
            <a:r>
              <a:rPr lang="en-US" sz="7145" spc="71">
                <a:solidFill>
                  <a:srgbClr val="FFC39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Types of Interpersonal Communication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14107" y="2823195"/>
            <a:ext cx="14599727" cy="7013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</a:p>
          <a:p>
            <a:pPr algn="ctr">
              <a:lnSpc>
                <a:spcPts val="5599"/>
              </a:lnSpc>
            </a:pPr>
            <a:r>
              <a:rPr lang="en-US" sz="3999" spc="19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Written Communication</a:t>
            </a:r>
          </a:p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 spc="19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Includes letters, emails, instant messaging, blogs, and newsletters</a:t>
            </a:r>
          </a:p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 spc="19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Creates long-term records or enables quick information exchange</a:t>
            </a:r>
          </a:p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 spc="19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Even small written communications can significantly impact motivation</a:t>
            </a:r>
          </a:p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 spc="19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Help make thoughts concrete and promote thoughtful reflection</a:t>
            </a:r>
          </a:p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 spc="19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For example: </a:t>
            </a:r>
          </a:p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 spc="19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Mail: Employees spend an average of 3 hours daily checking email (37.5% of the workweek)</a:t>
            </a:r>
          </a:p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 spc="19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Instant messaging: Slack users spend ~10 hours per weekday on the application</a:t>
            </a:r>
          </a:p>
          <a:p>
            <a:pPr algn="l">
              <a:lnSpc>
                <a:spcPts val="5599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848104" y="2960255"/>
            <a:ext cx="6030406" cy="6537025"/>
          </a:xfrm>
          <a:custGeom>
            <a:avLst/>
            <a:gdLst/>
            <a:ahLst/>
            <a:cxnLst/>
            <a:rect r="r" b="b" t="t" l="l"/>
            <a:pathLst>
              <a:path h="6537025" w="6030406">
                <a:moveTo>
                  <a:pt x="0" y="0"/>
                </a:moveTo>
                <a:lnTo>
                  <a:pt x="6030405" y="0"/>
                </a:lnTo>
                <a:lnTo>
                  <a:pt x="6030405" y="6537025"/>
                </a:lnTo>
                <a:lnTo>
                  <a:pt x="0" y="65370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215804" y="1508331"/>
            <a:ext cx="9856391" cy="1116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31"/>
              </a:lnSpc>
              <a:spcBef>
                <a:spcPct val="0"/>
              </a:spcBef>
            </a:pPr>
            <a:r>
              <a:rPr lang="en-US" sz="7145" spc="71">
                <a:solidFill>
                  <a:srgbClr val="FFC39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Types of Interpersonal Communication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50974" y="3137301"/>
            <a:ext cx="8947861" cy="7276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76"/>
              </a:lnSpc>
            </a:pPr>
          </a:p>
          <a:p>
            <a:pPr algn="ctr">
              <a:lnSpc>
                <a:spcPts val="5276"/>
              </a:lnSpc>
            </a:pPr>
            <a:r>
              <a:rPr lang="en-US" sz="3769" spc="18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Nonverbal Communication</a:t>
            </a:r>
          </a:p>
          <a:p>
            <a:pPr algn="ctr">
              <a:lnSpc>
                <a:spcPts val="5276"/>
              </a:lnSpc>
            </a:pPr>
            <a:r>
              <a:rPr lang="en-US" sz="3769" spc="18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(Enhances all communication, conveys emotions)</a:t>
            </a:r>
          </a:p>
          <a:p>
            <a:pPr algn="l" marL="813739" indent="-406869" lvl="1">
              <a:lnSpc>
                <a:spcPts val="5276"/>
              </a:lnSpc>
              <a:buFont typeface="Arial"/>
              <a:buChar char="•"/>
            </a:pPr>
            <a:r>
              <a:rPr lang="en-US" sz="3769" spc="18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Body language and facial expressions</a:t>
            </a:r>
          </a:p>
          <a:p>
            <a:pPr algn="l" marL="813739" indent="-406869" lvl="1">
              <a:lnSpc>
                <a:spcPts val="5276"/>
              </a:lnSpc>
              <a:buFont typeface="Arial"/>
              <a:buChar char="•"/>
            </a:pPr>
            <a:r>
              <a:rPr lang="en-US" sz="3769" spc="18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Use of space and time</a:t>
            </a:r>
          </a:p>
          <a:p>
            <a:pPr algn="l" marL="813739" indent="-406869" lvl="1">
              <a:lnSpc>
                <a:spcPts val="5276"/>
              </a:lnSpc>
              <a:buFont typeface="Arial"/>
              <a:buChar char="•"/>
            </a:pPr>
            <a:r>
              <a:rPr lang="en-US" sz="3769" spc="18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Communicates:</a:t>
            </a:r>
          </a:p>
          <a:p>
            <a:pPr algn="l" marL="1627478" indent="-542493" lvl="2">
              <a:lnSpc>
                <a:spcPts val="5276"/>
              </a:lnSpc>
              <a:buFont typeface="Arial"/>
              <a:buChar char="⚬"/>
            </a:pPr>
            <a:r>
              <a:rPr lang="en-US" sz="3769" spc="18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Status and engagement</a:t>
            </a:r>
          </a:p>
          <a:p>
            <a:pPr algn="l" marL="1627478" indent="-542493" lvl="2">
              <a:lnSpc>
                <a:spcPts val="5276"/>
              </a:lnSpc>
              <a:buFont typeface="Arial"/>
              <a:buChar char="⚬"/>
            </a:pPr>
            <a:r>
              <a:rPr lang="en-US" sz="3769" spc="18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Emotions and attitudes</a:t>
            </a:r>
          </a:p>
          <a:p>
            <a:pPr algn="l" marL="1627478" indent="-542493" lvl="2">
              <a:lnSpc>
                <a:spcPts val="5276"/>
              </a:lnSpc>
              <a:buFont typeface="Arial"/>
              <a:buChar char="⚬"/>
            </a:pPr>
            <a:r>
              <a:rPr lang="en-US" sz="3769" spc="18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Often believed over verbal messages when in conflict</a:t>
            </a:r>
          </a:p>
          <a:p>
            <a:pPr algn="l">
              <a:lnSpc>
                <a:spcPts val="5276"/>
              </a:lnSpc>
            </a:pPr>
          </a:p>
          <a:p>
            <a:pPr algn="l">
              <a:lnSpc>
                <a:spcPts val="5276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9719410">
            <a:off x="-3734252" y="-716124"/>
            <a:ext cx="5616066" cy="5401634"/>
          </a:xfrm>
          <a:custGeom>
            <a:avLst/>
            <a:gdLst/>
            <a:ahLst/>
            <a:cxnLst/>
            <a:rect r="r" b="b" t="t" l="l"/>
            <a:pathLst>
              <a:path h="5401634" w="5616066">
                <a:moveTo>
                  <a:pt x="0" y="5401634"/>
                </a:moveTo>
                <a:lnTo>
                  <a:pt x="5616066" y="5401634"/>
                </a:lnTo>
                <a:lnTo>
                  <a:pt x="5616066" y="0"/>
                </a:lnTo>
                <a:lnTo>
                  <a:pt x="0" y="0"/>
                </a:lnTo>
                <a:lnTo>
                  <a:pt x="0" y="540163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946137">
            <a:off x="-942990" y="-2329005"/>
            <a:ext cx="3943381" cy="3799985"/>
          </a:xfrm>
          <a:custGeom>
            <a:avLst/>
            <a:gdLst/>
            <a:ahLst/>
            <a:cxnLst/>
            <a:rect r="r" b="b" t="t" l="l"/>
            <a:pathLst>
              <a:path h="3799985" w="3943381">
                <a:moveTo>
                  <a:pt x="0" y="0"/>
                </a:moveTo>
                <a:lnTo>
                  <a:pt x="3943380" y="0"/>
                </a:lnTo>
                <a:lnTo>
                  <a:pt x="3943380" y="3799985"/>
                </a:lnTo>
                <a:lnTo>
                  <a:pt x="0" y="3799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567813" y="804999"/>
            <a:ext cx="14574885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99"/>
              </a:lnSpc>
            </a:pPr>
            <a:r>
              <a:rPr lang="en-US" sz="5999" spc="59">
                <a:solidFill>
                  <a:srgbClr val="FFC39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Barriers to Effective Communication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9985195" y="3362366"/>
            <a:ext cx="8068959" cy="6924634"/>
          </a:xfrm>
          <a:custGeom>
            <a:avLst/>
            <a:gdLst/>
            <a:ahLst/>
            <a:cxnLst/>
            <a:rect r="r" b="b" t="t" l="l"/>
            <a:pathLst>
              <a:path h="6924634" w="8068959">
                <a:moveTo>
                  <a:pt x="0" y="0"/>
                </a:moveTo>
                <a:lnTo>
                  <a:pt x="8068959" y="0"/>
                </a:lnTo>
                <a:lnTo>
                  <a:pt x="8068959" y="6924634"/>
                </a:lnTo>
                <a:lnTo>
                  <a:pt x="0" y="69246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-310390" y="3343316"/>
            <a:ext cx="11699968" cy="5298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207057" indent="-603528" lvl="1">
              <a:lnSpc>
                <a:spcPts val="6988"/>
              </a:lnSpc>
              <a:buFont typeface="Arial"/>
              <a:buChar char="•"/>
            </a:pPr>
            <a:r>
              <a:rPr lang="en-US" sz="5590" spc="55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Culture</a:t>
            </a:r>
          </a:p>
          <a:p>
            <a:pPr algn="ctr" marL="1207057" indent="-603528" lvl="1">
              <a:lnSpc>
                <a:spcPts val="6988"/>
              </a:lnSpc>
              <a:buFont typeface="Arial"/>
              <a:buChar char="•"/>
            </a:pPr>
            <a:r>
              <a:rPr lang="en-US" sz="5590" spc="55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Misinterpretation of nonverbal communication</a:t>
            </a:r>
          </a:p>
          <a:p>
            <a:pPr algn="ctr" marL="1207057" indent="-603528" lvl="1">
              <a:lnSpc>
                <a:spcPts val="6988"/>
              </a:lnSpc>
              <a:buFont typeface="Arial"/>
              <a:buChar char="•"/>
            </a:pPr>
            <a:r>
              <a:rPr lang="en-US" sz="5590" spc="55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Defensiveness</a:t>
            </a:r>
          </a:p>
          <a:p>
            <a:pPr algn="ctr" marL="1207057" indent="-603528" lvl="1">
              <a:lnSpc>
                <a:spcPts val="6988"/>
              </a:lnSpc>
              <a:buFont typeface="Arial"/>
              <a:buChar char="•"/>
            </a:pPr>
            <a:r>
              <a:rPr lang="en-US" sz="5590" spc="55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Lack of feedback and clarification</a:t>
            </a:r>
          </a:p>
          <a:p>
            <a:pPr algn="ctr" marL="1207057" indent="-603528" lvl="1">
              <a:lnSpc>
                <a:spcPts val="6988"/>
              </a:lnSpc>
              <a:buFont typeface="Arial"/>
              <a:buChar char="•"/>
            </a:pPr>
            <a:r>
              <a:rPr lang="en-US" sz="5590" spc="55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Poor listening skills</a:t>
            </a:r>
          </a:p>
          <a:p>
            <a:pPr algn="ctr">
              <a:lnSpc>
                <a:spcPts val="6988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9719410">
            <a:off x="-3734252" y="-716124"/>
            <a:ext cx="5616066" cy="5401634"/>
          </a:xfrm>
          <a:custGeom>
            <a:avLst/>
            <a:gdLst/>
            <a:ahLst/>
            <a:cxnLst/>
            <a:rect r="r" b="b" t="t" l="l"/>
            <a:pathLst>
              <a:path h="5401634" w="5616066">
                <a:moveTo>
                  <a:pt x="0" y="5401634"/>
                </a:moveTo>
                <a:lnTo>
                  <a:pt x="5616066" y="5401634"/>
                </a:lnTo>
                <a:lnTo>
                  <a:pt x="5616066" y="0"/>
                </a:lnTo>
                <a:lnTo>
                  <a:pt x="0" y="0"/>
                </a:lnTo>
                <a:lnTo>
                  <a:pt x="0" y="540163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946137">
            <a:off x="-942990" y="-2329005"/>
            <a:ext cx="3943381" cy="3799985"/>
          </a:xfrm>
          <a:custGeom>
            <a:avLst/>
            <a:gdLst/>
            <a:ahLst/>
            <a:cxnLst/>
            <a:rect r="r" b="b" t="t" l="l"/>
            <a:pathLst>
              <a:path h="3799985" w="3943381">
                <a:moveTo>
                  <a:pt x="0" y="0"/>
                </a:moveTo>
                <a:lnTo>
                  <a:pt x="3943380" y="0"/>
                </a:lnTo>
                <a:lnTo>
                  <a:pt x="3943380" y="3799985"/>
                </a:lnTo>
                <a:lnTo>
                  <a:pt x="0" y="3799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047500" y="804999"/>
            <a:ext cx="14574885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99"/>
              </a:lnSpc>
            </a:pPr>
            <a:r>
              <a:rPr lang="en-US" sz="5999" spc="59">
                <a:solidFill>
                  <a:srgbClr val="FFC39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Barriers to Effective Communication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01777" y="2722043"/>
            <a:ext cx="8955948" cy="32248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39531" indent="-519765" lvl="1">
              <a:lnSpc>
                <a:spcPts val="6740"/>
              </a:lnSpc>
              <a:buFont typeface="Arial"/>
              <a:buChar char="•"/>
            </a:pPr>
            <a:r>
              <a:rPr lang="en-US" sz="4814" spc="24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Improving Listening:</a:t>
            </a:r>
          </a:p>
          <a:p>
            <a:pPr algn="l" marL="1948450" indent="-649483" lvl="2">
              <a:lnSpc>
                <a:spcPts val="6317"/>
              </a:lnSpc>
              <a:buFont typeface="Arial"/>
              <a:buChar char="⚬"/>
            </a:pPr>
            <a:r>
              <a:rPr lang="en-US" sz="4512" spc="22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Ac</a:t>
            </a:r>
            <a:r>
              <a:rPr lang="en-US" sz="4512" spc="22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tive listening techniques: giving u</a:t>
            </a:r>
            <a:r>
              <a:rPr lang="en-US" sz="4512" spc="22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ndivided attention, asking clarifying questions, and rephrasing key points.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9419021" y="3573830"/>
            <a:ext cx="8609160" cy="6887328"/>
          </a:xfrm>
          <a:custGeom>
            <a:avLst/>
            <a:gdLst/>
            <a:ahLst/>
            <a:cxnLst/>
            <a:rect r="r" b="b" t="t" l="l"/>
            <a:pathLst>
              <a:path h="6887328" w="8609160">
                <a:moveTo>
                  <a:pt x="0" y="0"/>
                </a:moveTo>
                <a:lnTo>
                  <a:pt x="8609160" y="0"/>
                </a:lnTo>
                <a:lnTo>
                  <a:pt x="8609160" y="6887328"/>
                </a:lnTo>
                <a:lnTo>
                  <a:pt x="0" y="68873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DAGjXGlDr9w</dc:identifier>
  <dcterms:modified xsi:type="dcterms:W3CDTF">2011-08-01T06:04:30Z</dcterms:modified>
  <cp:revision>1</cp:revision>
  <dc:title>Effective Communication</dc:title>
</cp:coreProperties>
</file>